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0" r:id="rId3"/>
    <p:sldId id="281" r:id="rId4"/>
    <p:sldId id="287" r:id="rId5"/>
    <p:sldId id="284" r:id="rId6"/>
    <p:sldId id="283" r:id="rId7"/>
    <p:sldId id="259" r:id="rId8"/>
    <p:sldId id="280" r:id="rId9"/>
    <p:sldId id="269" r:id="rId10"/>
    <p:sldId id="264" r:id="rId11"/>
    <p:sldId id="260" r:id="rId12"/>
    <p:sldId id="261" r:id="rId13"/>
    <p:sldId id="267" r:id="rId14"/>
    <p:sldId id="273" r:id="rId15"/>
    <p:sldId id="268" r:id="rId16"/>
    <p:sldId id="279" r:id="rId17"/>
    <p:sldId id="266" r:id="rId18"/>
    <p:sldId id="274" r:id="rId19"/>
    <p:sldId id="276" r:id="rId20"/>
    <p:sldId id="291" r:id="rId21"/>
    <p:sldId id="292" r:id="rId22"/>
    <p:sldId id="293" r:id="rId23"/>
    <p:sldId id="294" r:id="rId24"/>
    <p:sldId id="289" r:id="rId25"/>
    <p:sldId id="288" r:id="rId26"/>
    <p:sldId id="282" r:id="rId27"/>
    <p:sldId id="278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33D0B"/>
    <a:srgbClr val="00BBFE"/>
    <a:srgbClr val="00B9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8" autoAdjust="0"/>
    <p:restoredTop sz="94660"/>
  </p:normalViewPr>
  <p:slideViewPr>
    <p:cSldViewPr snapToGrid="0">
      <p:cViewPr varScale="1">
        <p:scale>
          <a:sx n="57" d="100"/>
          <a:sy n="57" d="100"/>
        </p:scale>
        <p:origin x="108" y="10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85;&#1086;&#1074;&#1086;&#1077;%20&#1076;&#1083;&#1103;%20&#1043;&#1072;&#1085;&#1075;&#1080;\&#1080;&#1090;&#1086;&#1075;&#1080;%20&#1084;&#1086;&#1085;&#1080;&#1090;&#1088;&#1080;&#1085;&#1075;&#1072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85;&#1086;&#1074;&#1086;&#1077;%20&#1076;&#1083;&#1103;%20&#1043;&#1072;&#1085;&#1075;&#1080;\&#1080;&#1090;&#1086;&#1075;&#1080;%20&#1084;&#1086;&#1085;&#1080;&#1090;&#1088;&#1080;&#1085;&#1075;&#1072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количество</a:t>
            </a:r>
            <a:r>
              <a:rPr lang="ru-RU" baseline="0" dirty="0"/>
              <a:t> наставнических </a:t>
            </a:r>
            <a:r>
              <a:rPr lang="ru-RU" baseline="0" dirty="0" smtClean="0"/>
              <a:t>пар  в муниципалитетах  </a:t>
            </a:r>
            <a:r>
              <a:rPr lang="ru-RU" baseline="0" dirty="0"/>
              <a:t>по модели "Учитель-учитель"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'наст пары'!$A$10:$A$26</c:f>
              <c:strCache>
                <c:ptCount val="17"/>
                <c:pt idx="0">
                  <c:v>Ачхой-Мартановский ММС</c:v>
                </c:pt>
                <c:pt idx="1">
                  <c:v>Веденский</c:v>
                </c:pt>
                <c:pt idx="2">
                  <c:v>Гудермесский </c:v>
                </c:pt>
                <c:pt idx="3">
                  <c:v>Итум-Калинский </c:v>
                </c:pt>
                <c:pt idx="4">
                  <c:v>Курчалоевский </c:v>
                </c:pt>
                <c:pt idx="5">
                  <c:v>Надтеречный </c:v>
                </c:pt>
                <c:pt idx="6">
                  <c:v>Наурский </c:v>
                </c:pt>
                <c:pt idx="7">
                  <c:v>Ножай-юртовский</c:v>
                </c:pt>
                <c:pt idx="8">
                  <c:v>Шаройский </c:v>
                </c:pt>
                <c:pt idx="9">
                  <c:v>Шатойский </c:v>
                </c:pt>
                <c:pt idx="10">
                  <c:v>Шелковской </c:v>
                </c:pt>
                <c:pt idx="11">
                  <c:v>Аргун </c:v>
                </c:pt>
                <c:pt idx="12">
                  <c:v>Грозный</c:v>
                </c:pt>
                <c:pt idx="13">
                  <c:v>Грозненский район</c:v>
                </c:pt>
                <c:pt idx="14">
                  <c:v>Серноводский </c:v>
                </c:pt>
                <c:pt idx="15">
                  <c:v>Урус-Мартановский</c:v>
                </c:pt>
                <c:pt idx="16">
                  <c:v>Шалинский</c:v>
                </c:pt>
              </c:strCache>
            </c:strRef>
          </c:cat>
          <c:val>
            <c:numRef>
              <c:f>'наст пары'!$B$10:$B$26</c:f>
              <c:numCache>
                <c:formatCode>General</c:formatCode>
                <c:ptCount val="17"/>
                <c:pt idx="0">
                  <c:v>50</c:v>
                </c:pt>
                <c:pt idx="1">
                  <c:v>178</c:v>
                </c:pt>
                <c:pt idx="2">
                  <c:v>299</c:v>
                </c:pt>
                <c:pt idx="3">
                  <c:v>4</c:v>
                </c:pt>
                <c:pt idx="4">
                  <c:v>159</c:v>
                </c:pt>
                <c:pt idx="5">
                  <c:v>44</c:v>
                </c:pt>
                <c:pt idx="7">
                  <c:v>6</c:v>
                </c:pt>
                <c:pt idx="8">
                  <c:v>4</c:v>
                </c:pt>
                <c:pt idx="9">
                  <c:v>10</c:v>
                </c:pt>
                <c:pt idx="10">
                  <c:v>4</c:v>
                </c:pt>
                <c:pt idx="12">
                  <c:v>326</c:v>
                </c:pt>
                <c:pt idx="13">
                  <c:v>10</c:v>
                </c:pt>
                <c:pt idx="14">
                  <c:v>32</c:v>
                </c:pt>
                <c:pt idx="15">
                  <c:v>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35-4C14-9C63-A08FCB1AFD5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325315024"/>
        <c:axId val="325315352"/>
      </c:barChart>
      <c:catAx>
        <c:axId val="325315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5315352"/>
        <c:crosses val="autoZero"/>
        <c:auto val="1"/>
        <c:lblAlgn val="ctr"/>
        <c:lblOffset val="100"/>
        <c:noMultiLvlLbl val="0"/>
      </c:catAx>
      <c:valAx>
        <c:axId val="32531535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25315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количество наставнических </a:t>
            </a:r>
            <a:r>
              <a:rPr lang="ru-RU" dirty="0" smtClean="0"/>
              <a:t>пар в муниципалитетах </a:t>
            </a:r>
            <a:r>
              <a:rPr lang="ru-RU" dirty="0"/>
              <a:t>по модели "Ученик-ученик"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'наст пары'!$A$10:$A$26</c:f>
              <c:strCache>
                <c:ptCount val="17"/>
                <c:pt idx="0">
                  <c:v>Ачхой-Мартановский ММС</c:v>
                </c:pt>
                <c:pt idx="1">
                  <c:v>Веденский</c:v>
                </c:pt>
                <c:pt idx="2">
                  <c:v>Гудермесский </c:v>
                </c:pt>
                <c:pt idx="3">
                  <c:v>Итум-Калинский </c:v>
                </c:pt>
                <c:pt idx="4">
                  <c:v>Курчалоевский </c:v>
                </c:pt>
                <c:pt idx="5">
                  <c:v>Надтеречный </c:v>
                </c:pt>
                <c:pt idx="6">
                  <c:v>Наурский </c:v>
                </c:pt>
                <c:pt idx="7">
                  <c:v>Ножай-юртовский</c:v>
                </c:pt>
                <c:pt idx="8">
                  <c:v>Шаройский </c:v>
                </c:pt>
                <c:pt idx="9">
                  <c:v>Шатойский </c:v>
                </c:pt>
                <c:pt idx="10">
                  <c:v>Шелковской </c:v>
                </c:pt>
                <c:pt idx="11">
                  <c:v>Аргун </c:v>
                </c:pt>
                <c:pt idx="12">
                  <c:v>Грозный</c:v>
                </c:pt>
                <c:pt idx="13">
                  <c:v>Грозненский район</c:v>
                </c:pt>
                <c:pt idx="14">
                  <c:v>Серноводский </c:v>
                </c:pt>
                <c:pt idx="15">
                  <c:v>Урус-Мартановский</c:v>
                </c:pt>
                <c:pt idx="16">
                  <c:v>Шалинский</c:v>
                </c:pt>
              </c:strCache>
            </c:strRef>
          </c:cat>
          <c:val>
            <c:numRef>
              <c:f>'наст пары'!$D$10:$D$26</c:f>
              <c:numCache>
                <c:formatCode>General</c:formatCode>
                <c:ptCount val="17"/>
                <c:pt idx="4">
                  <c:v>11</c:v>
                </c:pt>
                <c:pt idx="6">
                  <c:v>49</c:v>
                </c:pt>
                <c:pt idx="11">
                  <c:v>118</c:v>
                </c:pt>
                <c:pt idx="12">
                  <c:v>2790</c:v>
                </c:pt>
                <c:pt idx="16">
                  <c:v>230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EB-444B-9444-80524115DAC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325324208"/>
        <c:axId val="325324536"/>
      </c:barChart>
      <c:catAx>
        <c:axId val="325324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5324536"/>
        <c:crosses val="autoZero"/>
        <c:auto val="1"/>
        <c:lblAlgn val="ctr"/>
        <c:lblOffset val="100"/>
        <c:noMultiLvlLbl val="0"/>
      </c:catAx>
      <c:valAx>
        <c:axId val="325324536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25324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F25194-B6F0-4BB4-A4C6-3D01768C4A82}" type="doc">
      <dgm:prSet loTypeId="urn:microsoft.com/office/officeart/2005/8/layout/arrow5" loCatId="relationship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8B372C4-6211-4BCC-A3EE-F2154E542FDD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Опытный педагог</a:t>
          </a:r>
          <a:endParaRPr lang="ru-RU" dirty="0">
            <a:solidFill>
              <a:schemeClr val="tx1"/>
            </a:solidFill>
          </a:endParaRPr>
        </a:p>
      </dgm:t>
    </dgm:pt>
    <dgm:pt modelId="{E34573A4-14D4-4CA6-AC8B-346CB7961866}" type="parTrans" cxnId="{E6DB8FDD-5EB0-4003-8335-D68536F1CA8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A960CD3-189F-43EF-BD22-E6FC5EE08FC0}" type="sibTrans" cxnId="{E6DB8FDD-5EB0-4003-8335-D68536F1CA8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0440A953-C39E-4C89-9D42-45F26B5CF0DB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Молодой специалист</a:t>
          </a:r>
          <a:endParaRPr lang="ru-RU" dirty="0">
            <a:solidFill>
              <a:schemeClr val="tx1"/>
            </a:solidFill>
          </a:endParaRPr>
        </a:p>
      </dgm:t>
    </dgm:pt>
    <dgm:pt modelId="{B7D0D27D-F281-4461-9743-AD8CF9EA4707}" type="parTrans" cxnId="{32715584-3564-4133-964F-E6B51DFD5FC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0331828-C5BD-4FA7-9313-625756175EB3}" type="sibTrans" cxnId="{32715584-3564-4133-964F-E6B51DFD5FC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D81A8C1-348F-47E7-ABA0-B1C80D3771C2}" type="pres">
      <dgm:prSet presAssocID="{A5F25194-B6F0-4BB4-A4C6-3D01768C4A8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FE3D9A4-9AB3-40CF-A455-83B8AC68383B}" type="pres">
      <dgm:prSet presAssocID="{58B372C4-6211-4BCC-A3EE-F2154E542FDD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1A33F9-FAEF-4D53-8DA3-D7DFA474D1CF}" type="pres">
      <dgm:prSet presAssocID="{0440A953-C39E-4C89-9D42-45F26B5CF0DB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7A95E74-B825-44D0-B70F-37237268ED81}" type="presOf" srcId="{58B372C4-6211-4BCC-A3EE-F2154E542FDD}" destId="{7FE3D9A4-9AB3-40CF-A455-83B8AC68383B}" srcOrd="0" destOrd="0" presId="urn:microsoft.com/office/officeart/2005/8/layout/arrow5"/>
    <dgm:cxn modelId="{9DC87A28-7B76-43B4-87D1-8B234C467EC7}" type="presOf" srcId="{A5F25194-B6F0-4BB4-A4C6-3D01768C4A82}" destId="{9D81A8C1-348F-47E7-ABA0-B1C80D3771C2}" srcOrd="0" destOrd="0" presId="urn:microsoft.com/office/officeart/2005/8/layout/arrow5"/>
    <dgm:cxn modelId="{F19A34A4-5B78-4B63-877A-02C06A10C85D}" type="presOf" srcId="{0440A953-C39E-4C89-9D42-45F26B5CF0DB}" destId="{001A33F9-FAEF-4D53-8DA3-D7DFA474D1CF}" srcOrd="0" destOrd="0" presId="urn:microsoft.com/office/officeart/2005/8/layout/arrow5"/>
    <dgm:cxn modelId="{E6DB8FDD-5EB0-4003-8335-D68536F1CA8B}" srcId="{A5F25194-B6F0-4BB4-A4C6-3D01768C4A82}" destId="{58B372C4-6211-4BCC-A3EE-F2154E542FDD}" srcOrd="0" destOrd="0" parTransId="{E34573A4-14D4-4CA6-AC8B-346CB7961866}" sibTransId="{9A960CD3-189F-43EF-BD22-E6FC5EE08FC0}"/>
    <dgm:cxn modelId="{32715584-3564-4133-964F-E6B51DFD5FC6}" srcId="{A5F25194-B6F0-4BB4-A4C6-3D01768C4A82}" destId="{0440A953-C39E-4C89-9D42-45F26B5CF0DB}" srcOrd="1" destOrd="0" parTransId="{B7D0D27D-F281-4461-9743-AD8CF9EA4707}" sibTransId="{10331828-C5BD-4FA7-9313-625756175EB3}"/>
    <dgm:cxn modelId="{42D958D7-9C47-43CF-84E7-624FBDB5D800}" type="presParOf" srcId="{9D81A8C1-348F-47E7-ABA0-B1C80D3771C2}" destId="{7FE3D9A4-9AB3-40CF-A455-83B8AC68383B}" srcOrd="0" destOrd="0" presId="urn:microsoft.com/office/officeart/2005/8/layout/arrow5"/>
    <dgm:cxn modelId="{86C236A4-A543-45E7-817A-B2971ED2A3CD}" type="presParOf" srcId="{9D81A8C1-348F-47E7-ABA0-B1C80D3771C2}" destId="{001A33F9-FAEF-4D53-8DA3-D7DFA474D1CF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F25194-B6F0-4BB4-A4C6-3D01768C4A82}" type="doc">
      <dgm:prSet loTypeId="urn:microsoft.com/office/officeart/2005/8/layout/arrow5" loCatId="relationship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8B372C4-6211-4BCC-A3EE-F2154E542FDD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Лидер педагогического сообщества</a:t>
          </a:r>
          <a:endParaRPr lang="ru-RU" dirty="0">
            <a:solidFill>
              <a:schemeClr val="tx1"/>
            </a:solidFill>
          </a:endParaRPr>
        </a:p>
      </dgm:t>
    </dgm:pt>
    <dgm:pt modelId="{E34573A4-14D4-4CA6-AC8B-346CB7961866}" type="parTrans" cxnId="{E6DB8FDD-5EB0-4003-8335-D68536F1CA8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A960CD3-189F-43EF-BD22-E6FC5EE08FC0}" type="sibTrans" cxnId="{E6DB8FDD-5EB0-4003-8335-D68536F1CA8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0440A953-C39E-4C89-9D42-45F26B5CF0DB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Педагог, испытывающий проблемы</a:t>
          </a:r>
          <a:endParaRPr lang="ru-RU" dirty="0">
            <a:solidFill>
              <a:schemeClr val="tx1"/>
            </a:solidFill>
          </a:endParaRPr>
        </a:p>
      </dgm:t>
    </dgm:pt>
    <dgm:pt modelId="{B7D0D27D-F281-4461-9743-AD8CF9EA4707}" type="parTrans" cxnId="{32715584-3564-4133-964F-E6B51DFD5FC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0331828-C5BD-4FA7-9313-625756175EB3}" type="sibTrans" cxnId="{32715584-3564-4133-964F-E6B51DFD5FC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D81A8C1-348F-47E7-ABA0-B1C80D3771C2}" type="pres">
      <dgm:prSet presAssocID="{A5F25194-B6F0-4BB4-A4C6-3D01768C4A8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FE3D9A4-9AB3-40CF-A455-83B8AC68383B}" type="pres">
      <dgm:prSet presAssocID="{58B372C4-6211-4BCC-A3EE-F2154E542FDD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1A33F9-FAEF-4D53-8DA3-D7DFA474D1CF}" type="pres">
      <dgm:prSet presAssocID="{0440A953-C39E-4C89-9D42-45F26B5CF0DB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7A95E74-B825-44D0-B70F-37237268ED81}" type="presOf" srcId="{58B372C4-6211-4BCC-A3EE-F2154E542FDD}" destId="{7FE3D9A4-9AB3-40CF-A455-83B8AC68383B}" srcOrd="0" destOrd="0" presId="urn:microsoft.com/office/officeart/2005/8/layout/arrow5"/>
    <dgm:cxn modelId="{9DC87A28-7B76-43B4-87D1-8B234C467EC7}" type="presOf" srcId="{A5F25194-B6F0-4BB4-A4C6-3D01768C4A82}" destId="{9D81A8C1-348F-47E7-ABA0-B1C80D3771C2}" srcOrd="0" destOrd="0" presId="urn:microsoft.com/office/officeart/2005/8/layout/arrow5"/>
    <dgm:cxn modelId="{F19A34A4-5B78-4B63-877A-02C06A10C85D}" type="presOf" srcId="{0440A953-C39E-4C89-9D42-45F26B5CF0DB}" destId="{001A33F9-FAEF-4D53-8DA3-D7DFA474D1CF}" srcOrd="0" destOrd="0" presId="urn:microsoft.com/office/officeart/2005/8/layout/arrow5"/>
    <dgm:cxn modelId="{E6DB8FDD-5EB0-4003-8335-D68536F1CA8B}" srcId="{A5F25194-B6F0-4BB4-A4C6-3D01768C4A82}" destId="{58B372C4-6211-4BCC-A3EE-F2154E542FDD}" srcOrd="0" destOrd="0" parTransId="{E34573A4-14D4-4CA6-AC8B-346CB7961866}" sibTransId="{9A960CD3-189F-43EF-BD22-E6FC5EE08FC0}"/>
    <dgm:cxn modelId="{32715584-3564-4133-964F-E6B51DFD5FC6}" srcId="{A5F25194-B6F0-4BB4-A4C6-3D01768C4A82}" destId="{0440A953-C39E-4C89-9D42-45F26B5CF0DB}" srcOrd="1" destOrd="0" parTransId="{B7D0D27D-F281-4461-9743-AD8CF9EA4707}" sibTransId="{10331828-C5BD-4FA7-9313-625756175EB3}"/>
    <dgm:cxn modelId="{42D958D7-9C47-43CF-84E7-624FBDB5D800}" type="presParOf" srcId="{9D81A8C1-348F-47E7-ABA0-B1C80D3771C2}" destId="{7FE3D9A4-9AB3-40CF-A455-83B8AC68383B}" srcOrd="0" destOrd="0" presId="urn:microsoft.com/office/officeart/2005/8/layout/arrow5"/>
    <dgm:cxn modelId="{86C236A4-A543-45E7-817A-B2971ED2A3CD}" type="presParOf" srcId="{9D81A8C1-348F-47E7-ABA0-B1C80D3771C2}" destId="{001A33F9-FAEF-4D53-8DA3-D7DFA474D1CF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F25194-B6F0-4BB4-A4C6-3D01768C4A82}" type="doc">
      <dgm:prSet loTypeId="urn:microsoft.com/office/officeart/2005/8/layout/arrow5" loCatId="relationship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8B372C4-6211-4BCC-A3EE-F2154E542FDD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Опытный предметник</a:t>
          </a:r>
          <a:endParaRPr lang="ru-RU" dirty="0">
            <a:solidFill>
              <a:schemeClr val="tx1"/>
            </a:solidFill>
          </a:endParaRPr>
        </a:p>
      </dgm:t>
    </dgm:pt>
    <dgm:pt modelId="{E34573A4-14D4-4CA6-AC8B-346CB7961866}" type="parTrans" cxnId="{E6DB8FDD-5EB0-4003-8335-D68536F1CA8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A960CD3-189F-43EF-BD22-E6FC5EE08FC0}" type="sibTrans" cxnId="{E6DB8FDD-5EB0-4003-8335-D68536F1CA8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0440A953-C39E-4C89-9D42-45F26B5CF0DB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Неопытный предметник</a:t>
          </a:r>
          <a:endParaRPr lang="ru-RU" dirty="0">
            <a:solidFill>
              <a:schemeClr val="tx1"/>
            </a:solidFill>
          </a:endParaRPr>
        </a:p>
      </dgm:t>
    </dgm:pt>
    <dgm:pt modelId="{B7D0D27D-F281-4461-9743-AD8CF9EA4707}" type="parTrans" cxnId="{32715584-3564-4133-964F-E6B51DFD5FC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0331828-C5BD-4FA7-9313-625756175EB3}" type="sibTrans" cxnId="{32715584-3564-4133-964F-E6B51DFD5FC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D81A8C1-348F-47E7-ABA0-B1C80D3771C2}" type="pres">
      <dgm:prSet presAssocID="{A5F25194-B6F0-4BB4-A4C6-3D01768C4A8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FE3D9A4-9AB3-40CF-A455-83B8AC68383B}" type="pres">
      <dgm:prSet presAssocID="{58B372C4-6211-4BCC-A3EE-F2154E542FDD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1A33F9-FAEF-4D53-8DA3-D7DFA474D1CF}" type="pres">
      <dgm:prSet presAssocID="{0440A953-C39E-4C89-9D42-45F26B5CF0DB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7A95E74-B825-44D0-B70F-37237268ED81}" type="presOf" srcId="{58B372C4-6211-4BCC-A3EE-F2154E542FDD}" destId="{7FE3D9A4-9AB3-40CF-A455-83B8AC68383B}" srcOrd="0" destOrd="0" presId="urn:microsoft.com/office/officeart/2005/8/layout/arrow5"/>
    <dgm:cxn modelId="{9DC87A28-7B76-43B4-87D1-8B234C467EC7}" type="presOf" srcId="{A5F25194-B6F0-4BB4-A4C6-3D01768C4A82}" destId="{9D81A8C1-348F-47E7-ABA0-B1C80D3771C2}" srcOrd="0" destOrd="0" presId="urn:microsoft.com/office/officeart/2005/8/layout/arrow5"/>
    <dgm:cxn modelId="{F19A34A4-5B78-4B63-877A-02C06A10C85D}" type="presOf" srcId="{0440A953-C39E-4C89-9D42-45F26B5CF0DB}" destId="{001A33F9-FAEF-4D53-8DA3-D7DFA474D1CF}" srcOrd="0" destOrd="0" presId="urn:microsoft.com/office/officeart/2005/8/layout/arrow5"/>
    <dgm:cxn modelId="{E6DB8FDD-5EB0-4003-8335-D68536F1CA8B}" srcId="{A5F25194-B6F0-4BB4-A4C6-3D01768C4A82}" destId="{58B372C4-6211-4BCC-A3EE-F2154E542FDD}" srcOrd="0" destOrd="0" parTransId="{E34573A4-14D4-4CA6-AC8B-346CB7961866}" sibTransId="{9A960CD3-189F-43EF-BD22-E6FC5EE08FC0}"/>
    <dgm:cxn modelId="{32715584-3564-4133-964F-E6B51DFD5FC6}" srcId="{A5F25194-B6F0-4BB4-A4C6-3D01768C4A82}" destId="{0440A953-C39E-4C89-9D42-45F26B5CF0DB}" srcOrd="1" destOrd="0" parTransId="{B7D0D27D-F281-4461-9743-AD8CF9EA4707}" sibTransId="{10331828-C5BD-4FA7-9313-625756175EB3}"/>
    <dgm:cxn modelId="{42D958D7-9C47-43CF-84E7-624FBDB5D800}" type="presParOf" srcId="{9D81A8C1-348F-47E7-ABA0-B1C80D3771C2}" destId="{7FE3D9A4-9AB3-40CF-A455-83B8AC68383B}" srcOrd="0" destOrd="0" presId="urn:microsoft.com/office/officeart/2005/8/layout/arrow5"/>
    <dgm:cxn modelId="{86C236A4-A543-45E7-817A-B2971ED2A3CD}" type="presParOf" srcId="{9D81A8C1-348F-47E7-ABA0-B1C80D3771C2}" destId="{001A33F9-FAEF-4D53-8DA3-D7DFA474D1CF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5F25194-B6F0-4BB4-A4C6-3D01768C4A82}" type="doc">
      <dgm:prSet loTypeId="urn:microsoft.com/office/officeart/2005/8/layout/arrow5" loCatId="relationship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8B372C4-6211-4BCC-A3EE-F2154E542FDD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успевающий</a:t>
          </a:r>
          <a:endParaRPr lang="ru-RU" sz="1400" dirty="0">
            <a:solidFill>
              <a:schemeClr val="tx1"/>
            </a:solidFill>
          </a:endParaRPr>
        </a:p>
      </dgm:t>
    </dgm:pt>
    <dgm:pt modelId="{E34573A4-14D4-4CA6-AC8B-346CB7961866}" type="parTrans" cxnId="{E6DB8FDD-5EB0-4003-8335-D68536F1CA8B}">
      <dgm:prSet/>
      <dgm:spPr/>
      <dgm:t>
        <a:bodyPr/>
        <a:lstStyle/>
        <a:p>
          <a:endParaRPr lang="ru-RU" sz="1600">
            <a:solidFill>
              <a:schemeClr val="tx1"/>
            </a:solidFill>
          </a:endParaRPr>
        </a:p>
      </dgm:t>
    </dgm:pt>
    <dgm:pt modelId="{9A960CD3-189F-43EF-BD22-E6FC5EE08FC0}" type="sibTrans" cxnId="{E6DB8FDD-5EB0-4003-8335-D68536F1CA8B}">
      <dgm:prSet/>
      <dgm:spPr/>
      <dgm:t>
        <a:bodyPr/>
        <a:lstStyle/>
        <a:p>
          <a:endParaRPr lang="ru-RU" sz="1600">
            <a:solidFill>
              <a:schemeClr val="tx1"/>
            </a:solidFill>
          </a:endParaRPr>
        </a:p>
      </dgm:t>
    </dgm:pt>
    <dgm:pt modelId="{0440A953-C39E-4C89-9D42-45F26B5CF0DB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неуспевающий</a:t>
          </a:r>
          <a:endParaRPr lang="ru-RU" sz="1600" dirty="0">
            <a:solidFill>
              <a:schemeClr val="tx1"/>
            </a:solidFill>
          </a:endParaRPr>
        </a:p>
      </dgm:t>
    </dgm:pt>
    <dgm:pt modelId="{B7D0D27D-F281-4461-9743-AD8CF9EA4707}" type="parTrans" cxnId="{32715584-3564-4133-964F-E6B51DFD5FC6}">
      <dgm:prSet/>
      <dgm:spPr/>
      <dgm:t>
        <a:bodyPr/>
        <a:lstStyle/>
        <a:p>
          <a:endParaRPr lang="ru-RU" sz="1600">
            <a:solidFill>
              <a:schemeClr val="tx1"/>
            </a:solidFill>
          </a:endParaRPr>
        </a:p>
      </dgm:t>
    </dgm:pt>
    <dgm:pt modelId="{10331828-C5BD-4FA7-9313-625756175EB3}" type="sibTrans" cxnId="{32715584-3564-4133-964F-E6B51DFD5FC6}">
      <dgm:prSet/>
      <dgm:spPr/>
      <dgm:t>
        <a:bodyPr/>
        <a:lstStyle/>
        <a:p>
          <a:endParaRPr lang="ru-RU" sz="1600">
            <a:solidFill>
              <a:schemeClr val="tx1"/>
            </a:solidFill>
          </a:endParaRPr>
        </a:p>
      </dgm:t>
    </dgm:pt>
    <dgm:pt modelId="{9D81A8C1-348F-47E7-ABA0-B1C80D3771C2}" type="pres">
      <dgm:prSet presAssocID="{A5F25194-B6F0-4BB4-A4C6-3D01768C4A8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FE3D9A4-9AB3-40CF-A455-83B8AC68383B}" type="pres">
      <dgm:prSet presAssocID="{58B372C4-6211-4BCC-A3EE-F2154E542FDD}" presName="arrow" presStyleLbl="node1" presStyleIdx="0" presStyleCnt="2" custRadScaleRad="123431" custRadScaleInc="-105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1A33F9-FAEF-4D53-8DA3-D7DFA474D1CF}" type="pres">
      <dgm:prSet presAssocID="{0440A953-C39E-4C89-9D42-45F26B5CF0DB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7A95E74-B825-44D0-B70F-37237268ED81}" type="presOf" srcId="{58B372C4-6211-4BCC-A3EE-F2154E542FDD}" destId="{7FE3D9A4-9AB3-40CF-A455-83B8AC68383B}" srcOrd="0" destOrd="0" presId="urn:microsoft.com/office/officeart/2005/8/layout/arrow5"/>
    <dgm:cxn modelId="{9DC87A28-7B76-43B4-87D1-8B234C467EC7}" type="presOf" srcId="{A5F25194-B6F0-4BB4-A4C6-3D01768C4A82}" destId="{9D81A8C1-348F-47E7-ABA0-B1C80D3771C2}" srcOrd="0" destOrd="0" presId="urn:microsoft.com/office/officeart/2005/8/layout/arrow5"/>
    <dgm:cxn modelId="{F19A34A4-5B78-4B63-877A-02C06A10C85D}" type="presOf" srcId="{0440A953-C39E-4C89-9D42-45F26B5CF0DB}" destId="{001A33F9-FAEF-4D53-8DA3-D7DFA474D1CF}" srcOrd="0" destOrd="0" presId="urn:microsoft.com/office/officeart/2005/8/layout/arrow5"/>
    <dgm:cxn modelId="{E6DB8FDD-5EB0-4003-8335-D68536F1CA8B}" srcId="{A5F25194-B6F0-4BB4-A4C6-3D01768C4A82}" destId="{58B372C4-6211-4BCC-A3EE-F2154E542FDD}" srcOrd="0" destOrd="0" parTransId="{E34573A4-14D4-4CA6-AC8B-346CB7961866}" sibTransId="{9A960CD3-189F-43EF-BD22-E6FC5EE08FC0}"/>
    <dgm:cxn modelId="{32715584-3564-4133-964F-E6B51DFD5FC6}" srcId="{A5F25194-B6F0-4BB4-A4C6-3D01768C4A82}" destId="{0440A953-C39E-4C89-9D42-45F26B5CF0DB}" srcOrd="1" destOrd="0" parTransId="{B7D0D27D-F281-4461-9743-AD8CF9EA4707}" sibTransId="{10331828-C5BD-4FA7-9313-625756175EB3}"/>
    <dgm:cxn modelId="{42D958D7-9C47-43CF-84E7-624FBDB5D800}" type="presParOf" srcId="{9D81A8C1-348F-47E7-ABA0-B1C80D3771C2}" destId="{7FE3D9A4-9AB3-40CF-A455-83B8AC68383B}" srcOrd="0" destOrd="0" presId="urn:microsoft.com/office/officeart/2005/8/layout/arrow5"/>
    <dgm:cxn modelId="{86C236A4-A543-45E7-817A-B2971ED2A3CD}" type="presParOf" srcId="{9D81A8C1-348F-47E7-ABA0-B1C80D3771C2}" destId="{001A33F9-FAEF-4D53-8DA3-D7DFA474D1CF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5F25194-B6F0-4BB4-A4C6-3D01768C4A82}" type="doc">
      <dgm:prSet loTypeId="urn:microsoft.com/office/officeart/2005/8/layout/arrow5" loCatId="relationship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8B372C4-6211-4BCC-A3EE-F2154E542FDD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Лидер </a:t>
          </a:r>
          <a:endParaRPr lang="ru-RU" sz="1600" dirty="0">
            <a:solidFill>
              <a:schemeClr val="tx1"/>
            </a:solidFill>
          </a:endParaRPr>
        </a:p>
      </dgm:t>
    </dgm:pt>
    <dgm:pt modelId="{E34573A4-14D4-4CA6-AC8B-346CB7961866}" type="parTrans" cxnId="{E6DB8FDD-5EB0-4003-8335-D68536F1CA8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A960CD3-189F-43EF-BD22-E6FC5EE08FC0}" type="sibTrans" cxnId="{E6DB8FDD-5EB0-4003-8335-D68536F1CA8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0440A953-C39E-4C89-9D42-45F26B5CF0DB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равнодушный</a:t>
          </a:r>
          <a:endParaRPr lang="ru-RU" sz="1400" dirty="0">
            <a:solidFill>
              <a:schemeClr val="tx1"/>
            </a:solidFill>
          </a:endParaRPr>
        </a:p>
      </dgm:t>
    </dgm:pt>
    <dgm:pt modelId="{B7D0D27D-F281-4461-9743-AD8CF9EA4707}" type="parTrans" cxnId="{32715584-3564-4133-964F-E6B51DFD5FC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0331828-C5BD-4FA7-9313-625756175EB3}" type="sibTrans" cxnId="{32715584-3564-4133-964F-E6B51DFD5FC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D81A8C1-348F-47E7-ABA0-B1C80D3771C2}" type="pres">
      <dgm:prSet presAssocID="{A5F25194-B6F0-4BB4-A4C6-3D01768C4A8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FE3D9A4-9AB3-40CF-A455-83B8AC68383B}" type="pres">
      <dgm:prSet presAssocID="{58B372C4-6211-4BCC-A3EE-F2154E542FDD}" presName="arrow" presStyleLbl="node1" presStyleIdx="0" presStyleCnt="2" custRadScaleRad="123431" custRadScaleInc="-105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1A33F9-FAEF-4D53-8DA3-D7DFA474D1CF}" type="pres">
      <dgm:prSet presAssocID="{0440A953-C39E-4C89-9D42-45F26B5CF0DB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7A95E74-B825-44D0-B70F-37237268ED81}" type="presOf" srcId="{58B372C4-6211-4BCC-A3EE-F2154E542FDD}" destId="{7FE3D9A4-9AB3-40CF-A455-83B8AC68383B}" srcOrd="0" destOrd="0" presId="urn:microsoft.com/office/officeart/2005/8/layout/arrow5"/>
    <dgm:cxn modelId="{9DC87A28-7B76-43B4-87D1-8B234C467EC7}" type="presOf" srcId="{A5F25194-B6F0-4BB4-A4C6-3D01768C4A82}" destId="{9D81A8C1-348F-47E7-ABA0-B1C80D3771C2}" srcOrd="0" destOrd="0" presId="urn:microsoft.com/office/officeart/2005/8/layout/arrow5"/>
    <dgm:cxn modelId="{F19A34A4-5B78-4B63-877A-02C06A10C85D}" type="presOf" srcId="{0440A953-C39E-4C89-9D42-45F26B5CF0DB}" destId="{001A33F9-FAEF-4D53-8DA3-D7DFA474D1CF}" srcOrd="0" destOrd="0" presId="urn:microsoft.com/office/officeart/2005/8/layout/arrow5"/>
    <dgm:cxn modelId="{E6DB8FDD-5EB0-4003-8335-D68536F1CA8B}" srcId="{A5F25194-B6F0-4BB4-A4C6-3D01768C4A82}" destId="{58B372C4-6211-4BCC-A3EE-F2154E542FDD}" srcOrd="0" destOrd="0" parTransId="{E34573A4-14D4-4CA6-AC8B-346CB7961866}" sibTransId="{9A960CD3-189F-43EF-BD22-E6FC5EE08FC0}"/>
    <dgm:cxn modelId="{32715584-3564-4133-964F-E6B51DFD5FC6}" srcId="{A5F25194-B6F0-4BB4-A4C6-3D01768C4A82}" destId="{0440A953-C39E-4C89-9D42-45F26B5CF0DB}" srcOrd="1" destOrd="0" parTransId="{B7D0D27D-F281-4461-9743-AD8CF9EA4707}" sibTransId="{10331828-C5BD-4FA7-9313-625756175EB3}"/>
    <dgm:cxn modelId="{42D958D7-9C47-43CF-84E7-624FBDB5D800}" type="presParOf" srcId="{9D81A8C1-348F-47E7-ABA0-B1C80D3771C2}" destId="{7FE3D9A4-9AB3-40CF-A455-83B8AC68383B}" srcOrd="0" destOrd="0" presId="urn:microsoft.com/office/officeart/2005/8/layout/arrow5"/>
    <dgm:cxn modelId="{86C236A4-A543-45E7-817A-B2971ED2A3CD}" type="presParOf" srcId="{9D81A8C1-348F-47E7-ABA0-B1C80D3771C2}" destId="{001A33F9-FAEF-4D53-8DA3-D7DFA474D1CF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5F25194-B6F0-4BB4-A4C6-3D01768C4A82}" type="doc">
      <dgm:prSet loTypeId="urn:microsoft.com/office/officeart/2005/8/layout/arrow5" loCatId="relationship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8B372C4-6211-4BCC-A3EE-F2154E542FDD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куратор   </a:t>
          </a:r>
          <a:endParaRPr lang="ru-RU" dirty="0">
            <a:solidFill>
              <a:schemeClr val="tx1"/>
            </a:solidFill>
          </a:endParaRPr>
        </a:p>
      </dgm:t>
    </dgm:pt>
    <dgm:pt modelId="{E34573A4-14D4-4CA6-AC8B-346CB7961866}" type="parTrans" cxnId="{E6DB8FDD-5EB0-4003-8335-D68536F1CA8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A960CD3-189F-43EF-BD22-E6FC5EE08FC0}" type="sibTrans" cxnId="{E6DB8FDD-5EB0-4003-8335-D68536F1CA8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0440A953-C39E-4C89-9D42-45F26B5CF0DB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Автор проекта</a:t>
          </a:r>
          <a:endParaRPr lang="ru-RU" dirty="0">
            <a:solidFill>
              <a:schemeClr val="tx1"/>
            </a:solidFill>
          </a:endParaRPr>
        </a:p>
      </dgm:t>
    </dgm:pt>
    <dgm:pt modelId="{B7D0D27D-F281-4461-9743-AD8CF9EA4707}" type="parTrans" cxnId="{32715584-3564-4133-964F-E6B51DFD5FC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0331828-C5BD-4FA7-9313-625756175EB3}" type="sibTrans" cxnId="{32715584-3564-4133-964F-E6B51DFD5FC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D81A8C1-348F-47E7-ABA0-B1C80D3771C2}" type="pres">
      <dgm:prSet presAssocID="{A5F25194-B6F0-4BB4-A4C6-3D01768C4A8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FE3D9A4-9AB3-40CF-A455-83B8AC68383B}" type="pres">
      <dgm:prSet presAssocID="{58B372C4-6211-4BCC-A3EE-F2154E542FDD}" presName="arrow" presStyleLbl="node1" presStyleIdx="0" presStyleCnt="2" custRadScaleRad="383470" custRadScaleInc="-23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1A33F9-FAEF-4D53-8DA3-D7DFA474D1CF}" type="pres">
      <dgm:prSet presAssocID="{0440A953-C39E-4C89-9D42-45F26B5CF0DB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7A95E74-B825-44D0-B70F-37237268ED81}" type="presOf" srcId="{58B372C4-6211-4BCC-A3EE-F2154E542FDD}" destId="{7FE3D9A4-9AB3-40CF-A455-83B8AC68383B}" srcOrd="0" destOrd="0" presId="urn:microsoft.com/office/officeart/2005/8/layout/arrow5"/>
    <dgm:cxn modelId="{9DC87A28-7B76-43B4-87D1-8B234C467EC7}" type="presOf" srcId="{A5F25194-B6F0-4BB4-A4C6-3D01768C4A82}" destId="{9D81A8C1-348F-47E7-ABA0-B1C80D3771C2}" srcOrd="0" destOrd="0" presId="urn:microsoft.com/office/officeart/2005/8/layout/arrow5"/>
    <dgm:cxn modelId="{F19A34A4-5B78-4B63-877A-02C06A10C85D}" type="presOf" srcId="{0440A953-C39E-4C89-9D42-45F26B5CF0DB}" destId="{001A33F9-FAEF-4D53-8DA3-D7DFA474D1CF}" srcOrd="0" destOrd="0" presId="urn:microsoft.com/office/officeart/2005/8/layout/arrow5"/>
    <dgm:cxn modelId="{E6DB8FDD-5EB0-4003-8335-D68536F1CA8B}" srcId="{A5F25194-B6F0-4BB4-A4C6-3D01768C4A82}" destId="{58B372C4-6211-4BCC-A3EE-F2154E542FDD}" srcOrd="0" destOrd="0" parTransId="{E34573A4-14D4-4CA6-AC8B-346CB7961866}" sibTransId="{9A960CD3-189F-43EF-BD22-E6FC5EE08FC0}"/>
    <dgm:cxn modelId="{32715584-3564-4133-964F-E6B51DFD5FC6}" srcId="{A5F25194-B6F0-4BB4-A4C6-3D01768C4A82}" destId="{0440A953-C39E-4C89-9D42-45F26B5CF0DB}" srcOrd="1" destOrd="0" parTransId="{B7D0D27D-F281-4461-9743-AD8CF9EA4707}" sibTransId="{10331828-C5BD-4FA7-9313-625756175EB3}"/>
    <dgm:cxn modelId="{42D958D7-9C47-43CF-84E7-624FBDB5D800}" type="presParOf" srcId="{9D81A8C1-348F-47E7-ABA0-B1C80D3771C2}" destId="{7FE3D9A4-9AB3-40CF-A455-83B8AC68383B}" srcOrd="0" destOrd="0" presId="urn:microsoft.com/office/officeart/2005/8/layout/arrow5"/>
    <dgm:cxn modelId="{86C236A4-A543-45E7-817A-B2971ED2A3CD}" type="presParOf" srcId="{9D81A8C1-348F-47E7-ABA0-B1C80D3771C2}" destId="{001A33F9-FAEF-4D53-8DA3-D7DFA474D1CF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E3D9A4-9AB3-40CF-A455-83B8AC68383B}">
      <dsp:nvSpPr>
        <dsp:cNvPr id="0" name=""/>
        <dsp:cNvSpPr/>
      </dsp:nvSpPr>
      <dsp:spPr>
        <a:xfrm rot="16200000">
          <a:off x="56" y="488"/>
          <a:ext cx="1451767" cy="1451767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tx1"/>
              </a:solidFill>
            </a:rPr>
            <a:t>Опытный педагог</a:t>
          </a:r>
          <a:endParaRPr lang="ru-RU" sz="1500" kern="1200" dirty="0">
            <a:solidFill>
              <a:schemeClr val="tx1"/>
            </a:solidFill>
          </a:endParaRPr>
        </a:p>
      </dsp:txBody>
      <dsp:txXfrm rot="5400000">
        <a:off x="57" y="363429"/>
        <a:ext cx="1197708" cy="725883"/>
      </dsp:txXfrm>
    </dsp:sp>
    <dsp:sp modelId="{001A33F9-FAEF-4D53-8DA3-D7DFA474D1CF}">
      <dsp:nvSpPr>
        <dsp:cNvPr id="0" name=""/>
        <dsp:cNvSpPr/>
      </dsp:nvSpPr>
      <dsp:spPr>
        <a:xfrm rot="5400000">
          <a:off x="2439823" y="488"/>
          <a:ext cx="1451767" cy="1451767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tx1"/>
              </a:solidFill>
            </a:rPr>
            <a:t>Молодой специалист</a:t>
          </a:r>
          <a:endParaRPr lang="ru-RU" sz="1500" kern="1200" dirty="0">
            <a:solidFill>
              <a:schemeClr val="tx1"/>
            </a:solidFill>
          </a:endParaRPr>
        </a:p>
      </dsp:txBody>
      <dsp:txXfrm rot="-5400000">
        <a:off x="2693883" y="363430"/>
        <a:ext cx="1197708" cy="7258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E3D9A4-9AB3-40CF-A455-83B8AC68383B}">
      <dsp:nvSpPr>
        <dsp:cNvPr id="0" name=""/>
        <dsp:cNvSpPr/>
      </dsp:nvSpPr>
      <dsp:spPr>
        <a:xfrm rot="16200000">
          <a:off x="56" y="488"/>
          <a:ext cx="1451767" cy="1451767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</a:rPr>
            <a:t>Лидер педагогического сообщества</a:t>
          </a:r>
          <a:endParaRPr lang="ru-RU" sz="1100" kern="1200" dirty="0">
            <a:solidFill>
              <a:schemeClr val="tx1"/>
            </a:solidFill>
          </a:endParaRPr>
        </a:p>
      </dsp:txBody>
      <dsp:txXfrm rot="5400000">
        <a:off x="57" y="363429"/>
        <a:ext cx="1197708" cy="725883"/>
      </dsp:txXfrm>
    </dsp:sp>
    <dsp:sp modelId="{001A33F9-FAEF-4D53-8DA3-D7DFA474D1CF}">
      <dsp:nvSpPr>
        <dsp:cNvPr id="0" name=""/>
        <dsp:cNvSpPr/>
      </dsp:nvSpPr>
      <dsp:spPr>
        <a:xfrm rot="5400000">
          <a:off x="2439823" y="488"/>
          <a:ext cx="1451767" cy="1451767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</a:rPr>
            <a:t>Педагог, испытывающий проблемы</a:t>
          </a:r>
          <a:endParaRPr lang="ru-RU" sz="1100" kern="1200" dirty="0">
            <a:solidFill>
              <a:schemeClr val="tx1"/>
            </a:solidFill>
          </a:endParaRPr>
        </a:p>
      </dsp:txBody>
      <dsp:txXfrm rot="-5400000">
        <a:off x="2693883" y="363430"/>
        <a:ext cx="1197708" cy="7258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E3D9A4-9AB3-40CF-A455-83B8AC68383B}">
      <dsp:nvSpPr>
        <dsp:cNvPr id="0" name=""/>
        <dsp:cNvSpPr/>
      </dsp:nvSpPr>
      <dsp:spPr>
        <a:xfrm rot="16200000">
          <a:off x="56" y="488"/>
          <a:ext cx="1451767" cy="1451767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Опытный предметник</a:t>
          </a:r>
          <a:endParaRPr lang="ru-RU" sz="1400" kern="1200" dirty="0">
            <a:solidFill>
              <a:schemeClr val="tx1"/>
            </a:solidFill>
          </a:endParaRPr>
        </a:p>
      </dsp:txBody>
      <dsp:txXfrm rot="5400000">
        <a:off x="57" y="363429"/>
        <a:ext cx="1197708" cy="725883"/>
      </dsp:txXfrm>
    </dsp:sp>
    <dsp:sp modelId="{001A33F9-FAEF-4D53-8DA3-D7DFA474D1CF}">
      <dsp:nvSpPr>
        <dsp:cNvPr id="0" name=""/>
        <dsp:cNvSpPr/>
      </dsp:nvSpPr>
      <dsp:spPr>
        <a:xfrm rot="5400000">
          <a:off x="2439823" y="488"/>
          <a:ext cx="1451767" cy="1451767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Неопытный предметник</a:t>
          </a:r>
          <a:endParaRPr lang="ru-RU" sz="1400" kern="1200" dirty="0">
            <a:solidFill>
              <a:schemeClr val="tx1"/>
            </a:solidFill>
          </a:endParaRPr>
        </a:p>
      </dsp:txBody>
      <dsp:txXfrm rot="-5400000">
        <a:off x="2693883" y="363430"/>
        <a:ext cx="1197708" cy="7258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E3D9A4-9AB3-40CF-A455-83B8AC68383B}">
      <dsp:nvSpPr>
        <dsp:cNvPr id="0" name=""/>
        <dsp:cNvSpPr/>
      </dsp:nvSpPr>
      <dsp:spPr>
        <a:xfrm rot="16200000">
          <a:off x="0" y="977"/>
          <a:ext cx="1451767" cy="1451767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успевающий</a:t>
          </a:r>
          <a:endParaRPr lang="ru-RU" sz="1400" kern="1200" dirty="0">
            <a:solidFill>
              <a:schemeClr val="tx1"/>
            </a:solidFill>
          </a:endParaRPr>
        </a:p>
      </dsp:txBody>
      <dsp:txXfrm rot="5400000">
        <a:off x="1" y="363918"/>
        <a:ext cx="1197708" cy="725883"/>
      </dsp:txXfrm>
    </dsp:sp>
    <dsp:sp modelId="{001A33F9-FAEF-4D53-8DA3-D7DFA474D1CF}">
      <dsp:nvSpPr>
        <dsp:cNvPr id="0" name=""/>
        <dsp:cNvSpPr/>
      </dsp:nvSpPr>
      <dsp:spPr>
        <a:xfrm rot="5400000">
          <a:off x="2439823" y="488"/>
          <a:ext cx="1451767" cy="1451767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неуспевающий</a:t>
          </a:r>
          <a:endParaRPr lang="ru-RU" sz="1600" kern="1200" dirty="0">
            <a:solidFill>
              <a:schemeClr val="tx1"/>
            </a:solidFill>
          </a:endParaRPr>
        </a:p>
      </dsp:txBody>
      <dsp:txXfrm rot="-5400000">
        <a:off x="2693883" y="363430"/>
        <a:ext cx="1197708" cy="72588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E3D9A4-9AB3-40CF-A455-83B8AC68383B}">
      <dsp:nvSpPr>
        <dsp:cNvPr id="0" name=""/>
        <dsp:cNvSpPr/>
      </dsp:nvSpPr>
      <dsp:spPr>
        <a:xfrm rot="16200000">
          <a:off x="0" y="1282"/>
          <a:ext cx="1270409" cy="1270409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Лидер </a:t>
          </a:r>
          <a:endParaRPr lang="ru-RU" sz="1600" kern="1200" dirty="0">
            <a:solidFill>
              <a:schemeClr val="tx1"/>
            </a:solidFill>
          </a:endParaRPr>
        </a:p>
      </dsp:txBody>
      <dsp:txXfrm rot="5400000">
        <a:off x="0" y="318884"/>
        <a:ext cx="1048087" cy="635205"/>
      </dsp:txXfrm>
    </dsp:sp>
    <dsp:sp modelId="{001A33F9-FAEF-4D53-8DA3-D7DFA474D1CF}">
      <dsp:nvSpPr>
        <dsp:cNvPr id="0" name=""/>
        <dsp:cNvSpPr/>
      </dsp:nvSpPr>
      <dsp:spPr>
        <a:xfrm rot="5400000">
          <a:off x="2924895" y="641"/>
          <a:ext cx="1270409" cy="1270409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равнодушный</a:t>
          </a:r>
          <a:endParaRPr lang="ru-RU" sz="1400" kern="1200" dirty="0">
            <a:solidFill>
              <a:schemeClr val="tx1"/>
            </a:solidFill>
          </a:endParaRPr>
        </a:p>
      </dsp:txBody>
      <dsp:txXfrm rot="-5400000">
        <a:off x="3147217" y="318243"/>
        <a:ext cx="1048087" cy="63520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E3D9A4-9AB3-40CF-A455-83B8AC68383B}">
      <dsp:nvSpPr>
        <dsp:cNvPr id="0" name=""/>
        <dsp:cNvSpPr/>
      </dsp:nvSpPr>
      <dsp:spPr>
        <a:xfrm rot="16200000">
          <a:off x="0" y="1190"/>
          <a:ext cx="1191530" cy="1191530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куратор   </a:t>
          </a:r>
          <a:endParaRPr lang="ru-RU" sz="1400" kern="1200" dirty="0">
            <a:solidFill>
              <a:schemeClr val="tx1"/>
            </a:solidFill>
          </a:endParaRPr>
        </a:p>
      </dsp:txBody>
      <dsp:txXfrm rot="5400000">
        <a:off x="1" y="299071"/>
        <a:ext cx="983012" cy="595765"/>
      </dsp:txXfrm>
    </dsp:sp>
    <dsp:sp modelId="{001A33F9-FAEF-4D53-8DA3-D7DFA474D1CF}">
      <dsp:nvSpPr>
        <dsp:cNvPr id="0" name=""/>
        <dsp:cNvSpPr/>
      </dsp:nvSpPr>
      <dsp:spPr>
        <a:xfrm rot="5400000">
          <a:off x="2119272" y="595"/>
          <a:ext cx="1191530" cy="1191530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Автор проекта</a:t>
          </a:r>
          <a:endParaRPr lang="ru-RU" sz="1400" kern="1200" dirty="0">
            <a:solidFill>
              <a:schemeClr val="tx1"/>
            </a:solidFill>
          </a:endParaRPr>
        </a:p>
      </dsp:txBody>
      <dsp:txXfrm rot="-5400000">
        <a:off x="2327791" y="298478"/>
        <a:ext cx="983012" cy="5957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59BA2-873F-4573-B3AE-ACC42565DA1D}" type="datetimeFigureOut">
              <a:rPr lang="ru-RU" smtClean="0"/>
              <a:pPr/>
              <a:t>01.09.2022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5498-7DB1-4341-B843-F0933B2507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922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59BA2-873F-4573-B3AE-ACC42565DA1D}" type="datetimeFigureOut">
              <a:rPr lang="ru-RU" smtClean="0"/>
              <a:pPr/>
              <a:t>01.09.2022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5498-7DB1-4341-B843-F0933B2507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680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59BA2-873F-4573-B3AE-ACC42565DA1D}" type="datetimeFigureOut">
              <a:rPr lang="ru-RU" smtClean="0"/>
              <a:pPr/>
              <a:t>01.09.2022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5498-7DB1-4341-B843-F0933B2507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608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95E33173-FD76-4096-9269-4DAF27939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288" y="2304000"/>
            <a:ext cx="5960712" cy="1325563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47BCC956-CB20-44D2-9E97-FD4B3765EE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0688" y="0"/>
            <a:ext cx="5421312" cy="6858000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ED4F1DA6-0E09-4DDD-91BB-50C934A988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6063" y="3968750"/>
            <a:ext cx="6029325" cy="1979613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1265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59BA2-873F-4573-B3AE-ACC42565DA1D}" type="datetimeFigureOut">
              <a:rPr lang="ru-RU" smtClean="0"/>
              <a:pPr/>
              <a:t>01.09.2022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5498-7DB1-4341-B843-F0933B2507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549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59BA2-873F-4573-B3AE-ACC42565DA1D}" type="datetimeFigureOut">
              <a:rPr lang="ru-RU" smtClean="0"/>
              <a:pPr/>
              <a:t>01.09.2022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5498-7DB1-4341-B843-F0933B2507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98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59BA2-873F-4573-B3AE-ACC42565DA1D}" type="datetimeFigureOut">
              <a:rPr lang="ru-RU" smtClean="0"/>
              <a:pPr/>
              <a:t>01.09.2022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5498-7DB1-4341-B843-F0933B2507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67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59BA2-873F-4573-B3AE-ACC42565DA1D}" type="datetimeFigureOut">
              <a:rPr lang="ru-RU" smtClean="0"/>
              <a:pPr/>
              <a:t>01.09.2022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5498-7DB1-4341-B843-F0933B2507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807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59BA2-873F-4573-B3AE-ACC42565DA1D}" type="datetimeFigureOut">
              <a:rPr lang="ru-RU" smtClean="0"/>
              <a:pPr/>
              <a:t>01.09.2022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5498-7DB1-4341-B843-F0933B2507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739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59BA2-873F-4573-B3AE-ACC42565DA1D}" type="datetimeFigureOut">
              <a:rPr lang="ru-RU" smtClean="0"/>
              <a:pPr/>
              <a:t>01.09.2022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5498-7DB1-4341-B843-F0933B2507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539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59BA2-873F-4573-B3AE-ACC42565DA1D}" type="datetimeFigureOut">
              <a:rPr lang="ru-RU" smtClean="0"/>
              <a:pPr/>
              <a:t>01.09.2022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5498-7DB1-4341-B843-F0933B2507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083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59BA2-873F-4573-B3AE-ACC42565DA1D}" type="datetimeFigureOut">
              <a:rPr lang="ru-RU" smtClean="0"/>
              <a:pPr/>
              <a:t>01.09.2022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5498-7DB1-4341-B843-F0933B2507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247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59BA2-873F-4573-B3AE-ACC42565DA1D}" type="datetimeFigureOut">
              <a:rPr lang="ru-RU" smtClean="0"/>
              <a:pPr/>
              <a:t>01.09.2022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95498-7DB1-4341-B843-F0933B2507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900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3" Type="http://schemas.openxmlformats.org/officeDocument/2006/relationships/image" Target="../media/image30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" Type="http://schemas.openxmlformats.org/officeDocument/2006/relationships/image" Target="../media/image29.png"/><Relationship Id="rId16" Type="http://schemas.openxmlformats.org/officeDocument/2006/relationships/diagramQuickStyle" Target="../diagrams/quickStyl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5" Type="http://schemas.openxmlformats.org/officeDocument/2006/relationships/diagramLayout" Target="../diagrams/layout3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microsoft.com/office/2007/relationships/diagramDrawing" Target="../diagrams/drawing5.xml"/><Relationship Id="rId18" Type="http://schemas.microsoft.com/office/2007/relationships/diagramDrawing" Target="../diagrams/drawing6.xml"/><Relationship Id="rId3" Type="http://schemas.openxmlformats.org/officeDocument/2006/relationships/image" Target="../media/image31.png"/><Relationship Id="rId7" Type="http://schemas.openxmlformats.org/officeDocument/2006/relationships/diagramColors" Target="../diagrams/colors4.xml"/><Relationship Id="rId12" Type="http://schemas.openxmlformats.org/officeDocument/2006/relationships/diagramColors" Target="../diagrams/colors5.xml"/><Relationship Id="rId17" Type="http://schemas.openxmlformats.org/officeDocument/2006/relationships/diagramColors" Target="../diagrams/colors6.xml"/><Relationship Id="rId2" Type="http://schemas.openxmlformats.org/officeDocument/2006/relationships/image" Target="../media/image3.png"/><Relationship Id="rId16" Type="http://schemas.openxmlformats.org/officeDocument/2006/relationships/diagramQuickStyle" Target="../diagrams/quickStyl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11" Type="http://schemas.openxmlformats.org/officeDocument/2006/relationships/diagramQuickStyle" Target="../diagrams/quickStyle5.xml"/><Relationship Id="rId5" Type="http://schemas.openxmlformats.org/officeDocument/2006/relationships/diagramLayout" Target="../diagrams/layout4.xml"/><Relationship Id="rId15" Type="http://schemas.openxmlformats.org/officeDocument/2006/relationships/diagramLayout" Target="../diagrams/layout6.xml"/><Relationship Id="rId10" Type="http://schemas.openxmlformats.org/officeDocument/2006/relationships/diagramLayout" Target="../diagrams/layout5.xml"/><Relationship Id="rId19" Type="http://schemas.openxmlformats.org/officeDocument/2006/relationships/image" Target="../media/image32.png"/><Relationship Id="rId4" Type="http://schemas.openxmlformats.org/officeDocument/2006/relationships/diagramData" Target="../diagrams/data4.xml"/><Relationship Id="rId9" Type="http://schemas.openxmlformats.org/officeDocument/2006/relationships/diagramData" Target="../diagrams/data5.xml"/><Relationship Id="rId14" Type="http://schemas.openxmlformats.org/officeDocument/2006/relationships/diagramData" Target="../diagrams/data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12" Type="http://schemas.openxmlformats.org/officeDocument/2006/relationships/image" Target="../media/image68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11" Type="http://schemas.openxmlformats.org/officeDocument/2006/relationships/image" Target="../media/image67.pn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../word/media/image2.svg"/><Relationship Id="rId13" Type="http://schemas.openxmlformats.org/officeDocument/2006/relationships/image" Target="../media/image15.png"/><Relationship Id="rId12" Type="http://schemas.openxmlformats.org/officeDocument/2006/relationships/image" Target="../media/image14.jpeg"/><Relationship Id="rId2" Type="http://schemas.openxmlformats.org/officeDocument/2006/relationships/image" Target="../media/image10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3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8AB3532-04C3-482F-8BCE-8461B638FCC7}"/>
              </a:ext>
            </a:extLst>
          </p:cNvPr>
          <p:cNvSpPr/>
          <p:nvPr/>
        </p:nvSpPr>
        <p:spPr>
          <a:xfrm>
            <a:off x="0" y="0"/>
            <a:ext cx="6790544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D3FBA7F-EBC3-4FC4-AA25-E00F690EAC3C}"/>
              </a:ext>
            </a:extLst>
          </p:cNvPr>
          <p:cNvSpPr/>
          <p:nvPr/>
        </p:nvSpPr>
        <p:spPr>
          <a:xfrm>
            <a:off x="0" y="2349000"/>
            <a:ext cx="7221000" cy="2340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033473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500" b="1" dirty="0" smtClean="0">
                <a:solidFill>
                  <a:srgbClr val="033473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НАСТАВНИЧЕСТВО В ОБРАЗОВАНИИ:СОВРЕМЕННАЯ ПРАКТИКА </a:t>
            </a:r>
            <a:endParaRPr lang="en-US" sz="2500" b="1" dirty="0">
              <a:solidFill>
                <a:srgbClr val="033473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solidFill>
                <a:srgbClr val="033473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solidFill>
                <a:srgbClr val="033473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033473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Ректор ГБУ ДПО «Института развития образования Чеченской Республики» Ганга </a:t>
            </a:r>
            <a:r>
              <a:rPr lang="ru-RU" b="1" dirty="0" err="1">
                <a:solidFill>
                  <a:srgbClr val="033473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Бекхановна</a:t>
            </a:r>
            <a:r>
              <a:rPr lang="ru-RU" b="1" dirty="0">
                <a:solidFill>
                  <a:srgbClr val="033473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33473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Эльмурзаева</a:t>
            </a:r>
            <a:endParaRPr lang="ru-RU" b="1" dirty="0">
              <a:solidFill>
                <a:srgbClr val="033473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rgbClr val="033473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ый треугольник 8">
            <a:extLst>
              <a:ext uri="{FF2B5EF4-FFF2-40B4-BE49-F238E27FC236}">
                <a16:creationId xmlns:a16="http://schemas.microsoft.com/office/drawing/2014/main" id="{3AA26D27-2381-4362-A21E-FADC2A833282}"/>
              </a:ext>
            </a:extLst>
          </p:cNvPr>
          <p:cNvSpPr/>
          <p:nvPr/>
        </p:nvSpPr>
        <p:spPr>
          <a:xfrm>
            <a:off x="6790544" y="2034001"/>
            <a:ext cx="430456" cy="314999"/>
          </a:xfrm>
          <a:prstGeom prst="rt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ый треугольник 9">
            <a:extLst>
              <a:ext uri="{FF2B5EF4-FFF2-40B4-BE49-F238E27FC236}">
                <a16:creationId xmlns:a16="http://schemas.microsoft.com/office/drawing/2014/main" id="{5D92CB75-01D8-467F-9C1D-90981489FE34}"/>
              </a:ext>
            </a:extLst>
          </p:cNvPr>
          <p:cNvSpPr/>
          <p:nvPr/>
        </p:nvSpPr>
        <p:spPr>
          <a:xfrm rot="5400000">
            <a:off x="6787267" y="4685724"/>
            <a:ext cx="430455" cy="437008"/>
          </a:xfrm>
          <a:prstGeom prst="rt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BF63C9-AA6C-4579-8C80-C29756D0C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6000" y="2086375"/>
            <a:ext cx="3284999" cy="3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0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"/>
            <a:ext cx="966000" cy="87096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276094" y="55959"/>
            <a:ext cx="10305000" cy="71952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BB81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ФОРМЫ НАСТАВНИЧЕСТВА</a:t>
            </a:r>
            <a:endParaRPr lang="ru-RU" sz="2400" b="1" dirty="0">
              <a:solidFill>
                <a:srgbClr val="FBB812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39661" y="862701"/>
            <a:ext cx="12192000" cy="5246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Рисунок 42"/>
          <p:cNvPicPr/>
          <p:nvPr/>
        </p:nvPicPr>
        <p:blipFill rotWithShape="1">
          <a:blip r:embed="rId3"/>
          <a:srcRect l="18599" t="21095" r="49332" b="37286"/>
          <a:stretch/>
        </p:blipFill>
        <p:spPr bwMode="auto">
          <a:xfrm>
            <a:off x="160563" y="1464589"/>
            <a:ext cx="6370866" cy="50831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958180"/>
            <a:ext cx="6057043" cy="46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Модель взаимодействия по форме «ученик-ученик»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021286" y="1421577"/>
            <a:ext cx="4974771" cy="4154984"/>
          </a:xfrm>
          <a:prstGeom prst="rect">
            <a:avLst/>
          </a:prstGeom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Предполагает взаимодействие обучающихся одной образовательной организации, при котором один из обучающихся находится на более высокой ступени образования и обладает организаторскими и лидерскими качествами, позволяющими ему оказать весомое влияние на наставляемого, лишенное тем не менее строгой субординации.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42538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"/>
            <a:ext cx="1436914" cy="1326722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5574668" y="633995"/>
            <a:ext cx="5867748" cy="60484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E2E5347-B625-438B-BE50-C0D5426EF414}"/>
              </a:ext>
            </a:extLst>
          </p:cNvPr>
          <p:cNvSpPr txBox="1"/>
          <p:nvPr/>
        </p:nvSpPr>
        <p:spPr>
          <a:xfrm>
            <a:off x="1722952" y="31777"/>
            <a:ext cx="9799724" cy="50066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/>
            <a:r>
              <a:rPr lang="ru-RU" sz="2000" b="1" dirty="0">
                <a:solidFill>
                  <a:srgbClr val="FBB81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ФОРМЫ НАСТАВНИЧЕСТВА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16538" y="832564"/>
            <a:ext cx="5231753" cy="46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Модель взаимодействия «учитель-учитель»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Рисунок 37"/>
          <p:cNvPicPr/>
          <p:nvPr/>
        </p:nvPicPr>
        <p:blipFill rotWithShape="1">
          <a:blip r:embed="rId3"/>
          <a:srcRect l="18920" t="22520" r="49332" b="38426"/>
          <a:stretch/>
        </p:blipFill>
        <p:spPr bwMode="auto">
          <a:xfrm>
            <a:off x="236763" y="1494530"/>
            <a:ext cx="5437003" cy="3910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362543" y="633995"/>
            <a:ext cx="5160133" cy="1754326"/>
          </a:xfrm>
          <a:prstGeom prst="rect">
            <a:avLst/>
          </a:prstGeom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indent="450215" algn="just">
              <a:spcAft>
                <a:spcPts val="80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Предполагает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взаимодействие молодого специалиста (при опыте работы от 0 до 3 лет) или нового сотрудника (при смене места работы) с опытным и располагающим ресурсами и навыками педагогом, оказывающим первому разностороннюю поддержку.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997917215"/>
              </p:ext>
            </p:extLst>
          </p:nvPr>
        </p:nvGraphicFramePr>
        <p:xfrm>
          <a:off x="6852552" y="2613069"/>
          <a:ext cx="3891648" cy="14527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39" name="Схема 38"/>
          <p:cNvGraphicFramePr/>
          <p:nvPr>
            <p:extLst>
              <p:ext uri="{D42A27DB-BD31-4B8C-83A1-F6EECF244321}">
                <p14:modId xmlns:p14="http://schemas.microsoft.com/office/powerpoint/2010/main" val="867088647"/>
              </p:ext>
            </p:extLst>
          </p:nvPr>
        </p:nvGraphicFramePr>
        <p:xfrm>
          <a:off x="6622814" y="4065814"/>
          <a:ext cx="3891648" cy="14527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40" name="Схема 39"/>
          <p:cNvGraphicFramePr/>
          <p:nvPr>
            <p:extLst>
              <p:ext uri="{D42A27DB-BD31-4B8C-83A1-F6EECF244321}">
                <p14:modId xmlns:p14="http://schemas.microsoft.com/office/powerpoint/2010/main" val="4045982640"/>
              </p:ext>
            </p:extLst>
          </p:nvPr>
        </p:nvGraphicFramePr>
        <p:xfrm>
          <a:off x="6148290" y="5405255"/>
          <a:ext cx="3891648" cy="14527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8" name="Стрелка вправо 7"/>
          <p:cNvSpPr/>
          <p:nvPr/>
        </p:nvSpPr>
        <p:spPr>
          <a:xfrm>
            <a:off x="620486" y="5493135"/>
            <a:ext cx="5527804" cy="125056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Горизонтальное обучение (повышение квалификации)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966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2E5347-B625-438B-BE50-C0D5426EF414}"/>
              </a:ext>
            </a:extLst>
          </p:cNvPr>
          <p:cNvSpPr txBox="1"/>
          <p:nvPr/>
        </p:nvSpPr>
        <p:spPr>
          <a:xfrm>
            <a:off x="1748589" y="160326"/>
            <a:ext cx="9799724" cy="64048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/>
            <a:r>
              <a:rPr lang="ru-RU" sz="2800" b="1" dirty="0">
                <a:solidFill>
                  <a:srgbClr val="FBB81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ФОРМЫ НАСТАВНИЧЕСТВА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65" y="-16764"/>
            <a:ext cx="1041392" cy="961285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59559" y="1110320"/>
            <a:ext cx="2045989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98222" y="944521"/>
            <a:ext cx="5066708" cy="46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Модель взаимодействия «студент-ученик»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3"/>
          <a:srcRect l="19722" t="26226" r="49011" b="33295"/>
          <a:stretch/>
        </p:blipFill>
        <p:spPr bwMode="auto">
          <a:xfrm>
            <a:off x="269482" y="1419829"/>
            <a:ext cx="4776047" cy="33807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974840" y="872399"/>
            <a:ext cx="5910942" cy="2862322"/>
          </a:xfrm>
          <a:prstGeom prst="rect">
            <a:avLst/>
          </a:prstGeom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предполагает взаимодействие обучающегося (обучающихся) общеобразовательной организации (ученик) и обучающегося профессиональной образовательной организации, либо студента образовательной организации высшего образования (студент), при которой студент оказывает весомое влияние на наставляемого, помогает ему с профессиональным и личностным самоопределением и способствует ценностному и личностному наполнению, а также коррекции образовательной траектории.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713811189"/>
              </p:ext>
            </p:extLst>
          </p:nvPr>
        </p:nvGraphicFramePr>
        <p:xfrm>
          <a:off x="7994134" y="3900520"/>
          <a:ext cx="3891648" cy="14527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3003635688"/>
              </p:ext>
            </p:extLst>
          </p:nvPr>
        </p:nvGraphicFramePr>
        <p:xfrm>
          <a:off x="7543795" y="5353265"/>
          <a:ext cx="4196448" cy="12716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420249919"/>
              </p:ext>
            </p:extLst>
          </p:nvPr>
        </p:nvGraphicFramePr>
        <p:xfrm>
          <a:off x="134265" y="5110108"/>
          <a:ext cx="3311064" cy="1192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715555" y="4221604"/>
            <a:ext cx="2828240" cy="227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01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2E5347-B625-438B-BE50-C0D5426EF414}"/>
              </a:ext>
            </a:extLst>
          </p:cNvPr>
          <p:cNvSpPr txBox="1"/>
          <p:nvPr/>
        </p:nvSpPr>
        <p:spPr>
          <a:xfrm>
            <a:off x="1748589" y="160325"/>
            <a:ext cx="9799724" cy="94999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kern="1200" dirty="0" smtClean="0">
                <a:solidFill>
                  <a:srgbClr val="FBB812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ЦЕЛЕВАЯ МОДЕЛЬ ЭТАПОВ РЕАЛИЗАЦИИ ПРОГРАММЫ НАСТАВНИЧЕСТВА В ОБРАЗОВАТЕЛЬНОЙ ОРГАНИЗАЦИИ</a:t>
            </a:r>
            <a:endParaRPr lang="ru-RU" sz="2000" b="1" kern="1200" dirty="0">
              <a:solidFill>
                <a:srgbClr val="FBB812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78" y="160325"/>
            <a:ext cx="1188045" cy="1096656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 rotWithShape="1">
          <a:blip r:embed="rId3"/>
          <a:srcRect l="19562" t="44494" r="51397" b="22066"/>
          <a:stretch/>
        </p:blipFill>
        <p:spPr bwMode="auto">
          <a:xfrm>
            <a:off x="1273324" y="1256980"/>
            <a:ext cx="7896314" cy="49216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3084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"/>
            <a:ext cx="869553" cy="80287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75671" y="186246"/>
            <a:ext cx="10394137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Опыт реализации целевой модели наставничества в Чеченской Республике</a:t>
            </a:r>
            <a:endParaRPr lang="ru-RU" sz="2000" b="1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31094" y="903941"/>
            <a:ext cx="5502212" cy="46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Модель наставничества </a:t>
            </a:r>
            <a:r>
              <a:rPr lang="ru-RU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«Учитель 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Учитель»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ятиугольник 4"/>
          <p:cNvSpPr/>
          <p:nvPr/>
        </p:nvSpPr>
        <p:spPr>
          <a:xfrm>
            <a:off x="267423" y="1348016"/>
            <a:ext cx="2790520" cy="319836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Количество наставников -1190</a:t>
            </a:r>
            <a:endParaRPr lang="ru-RU" sz="1400" dirty="0"/>
          </a:p>
        </p:txBody>
      </p:sp>
      <p:sp>
        <p:nvSpPr>
          <p:cNvPr id="6" name="Пятиугольник 5"/>
          <p:cNvSpPr/>
          <p:nvPr/>
        </p:nvSpPr>
        <p:spPr>
          <a:xfrm>
            <a:off x="200508" y="2135200"/>
            <a:ext cx="2790520" cy="319836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Количество наставляемых - 1437</a:t>
            </a:r>
            <a:endParaRPr lang="ru-RU" sz="1400" dirty="0"/>
          </a:p>
        </p:txBody>
      </p:sp>
      <p:sp>
        <p:nvSpPr>
          <p:cNvPr id="7" name="Пятиугольник 6"/>
          <p:cNvSpPr/>
          <p:nvPr/>
        </p:nvSpPr>
        <p:spPr>
          <a:xfrm>
            <a:off x="200508" y="2953719"/>
            <a:ext cx="2790520" cy="396232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Количество наставнических пар - 1241</a:t>
            </a:r>
            <a:endParaRPr lang="ru-RU" sz="1400" dirty="0"/>
          </a:p>
        </p:txBody>
      </p:sp>
      <p:pic>
        <p:nvPicPr>
          <p:cNvPr id="1028" name="Picture 4" descr="Наставничество — Мартюшевский детский сад &quot;Искорка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98" y="3772237"/>
            <a:ext cx="1896991" cy="163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790" y="1377147"/>
            <a:ext cx="2249706" cy="22696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300" y="1306258"/>
            <a:ext cx="2493452" cy="22867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956" y="4000588"/>
            <a:ext cx="2519330" cy="259422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402" y="4076003"/>
            <a:ext cx="3422063" cy="25695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258" y="1377147"/>
            <a:ext cx="3289888" cy="249940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071" y="4000588"/>
            <a:ext cx="3526564" cy="264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0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025495" cy="94685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675671" y="186246"/>
            <a:ext cx="10394137" cy="400110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Сертификация компетенций на входе в профессию</a:t>
            </a:r>
            <a:endParaRPr lang="ru-RU" sz="2000" b="1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8011188" y="4806116"/>
            <a:ext cx="1817225" cy="92521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rgbClr val="7030A0"/>
                </a:solidFill>
              </a:rPr>
              <a:t>ЦОКО </a:t>
            </a:r>
            <a:endParaRPr lang="ru-RU" sz="1400" b="1" i="1" dirty="0">
              <a:solidFill>
                <a:srgbClr val="7030A0"/>
              </a:solidFill>
            </a:endParaRPr>
          </a:p>
        </p:txBody>
      </p:sp>
      <p:sp>
        <p:nvSpPr>
          <p:cNvPr id="23" name="Google Shape;775;p44"/>
          <p:cNvSpPr txBox="1"/>
          <p:nvPr/>
        </p:nvSpPr>
        <p:spPr>
          <a:xfrm>
            <a:off x="6082393" y="1076770"/>
            <a:ext cx="2560237" cy="1237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ru-RU" sz="1200" b="1" i="1" dirty="0" smtClean="0">
                <a:sym typeface="Oswald Regular"/>
              </a:rPr>
              <a:t>Закрепление наставника и </a:t>
            </a:r>
            <a:r>
              <a:rPr lang="ru-RU" sz="1200" b="1" i="1" dirty="0" err="1" smtClean="0">
                <a:sym typeface="Oswald Regular"/>
              </a:rPr>
              <a:t>тьютора</a:t>
            </a:r>
            <a:r>
              <a:rPr lang="ru-RU" sz="1200" b="1" i="1" dirty="0" smtClean="0">
                <a:sym typeface="Oswald Regular"/>
              </a:rPr>
              <a:t> из числа прошедших подготовку в Академии </a:t>
            </a:r>
            <a:r>
              <a:rPr lang="ru-RU" sz="1200" b="1" i="1" dirty="0" err="1" smtClean="0">
                <a:sym typeface="Oswald Regular"/>
              </a:rPr>
              <a:t>Минпросвщения</a:t>
            </a:r>
            <a:endParaRPr sz="1200" b="1" i="1" dirty="0"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605" y="3775655"/>
            <a:ext cx="345118" cy="1169282"/>
          </a:xfrm>
          <a:prstGeom prst="rect">
            <a:avLst/>
          </a:prstGeom>
        </p:spPr>
      </p:pic>
      <p:sp>
        <p:nvSpPr>
          <p:cNvPr id="34" name="Скругленный прямоугольник 33"/>
          <p:cNvSpPr/>
          <p:nvPr/>
        </p:nvSpPr>
        <p:spPr>
          <a:xfrm>
            <a:off x="1605892" y="976895"/>
            <a:ext cx="2013855" cy="1167444"/>
          </a:xfrm>
          <a:prstGeom prst="roundRect">
            <a:avLst/>
          </a:prstGeom>
          <a:noFill/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ysClr val="windowText" lastClr="000000"/>
              </a:solidFill>
            </a:endParaRPr>
          </a:p>
          <a:p>
            <a:pPr algn="ctr"/>
            <a:r>
              <a:rPr lang="ru-RU" sz="1200" b="1" dirty="0" smtClean="0">
                <a:solidFill>
                  <a:sysClr val="windowText" lastClr="000000"/>
                </a:solidFill>
              </a:rPr>
              <a:t>Составлены ИОМ и ИОП на основе выявленных  </a:t>
            </a:r>
            <a:r>
              <a:rPr lang="ru-RU" sz="1200" b="1" dirty="0" err="1" smtClean="0">
                <a:solidFill>
                  <a:sysClr val="windowText" lastClr="000000"/>
                </a:solidFill>
              </a:rPr>
              <a:t>профдефицитов</a:t>
            </a:r>
            <a:endParaRPr lang="ru-RU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78" name="Овал 77"/>
          <p:cNvSpPr/>
          <p:nvPr/>
        </p:nvSpPr>
        <p:spPr>
          <a:xfrm>
            <a:off x="118972" y="4708640"/>
            <a:ext cx="1486919" cy="66346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 smtClean="0">
                <a:solidFill>
                  <a:srgbClr val="7030A0"/>
                </a:solidFill>
              </a:rPr>
              <a:t>Новый сотрудник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91672" y="2314353"/>
            <a:ext cx="1489073" cy="3970318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ЦНППМПР</a:t>
            </a:r>
          </a:p>
          <a:p>
            <a:r>
              <a:rPr lang="ru-RU" b="1" dirty="0" smtClean="0"/>
              <a:t>Аттестация наставника</a:t>
            </a:r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r>
              <a:rPr lang="ru-RU" b="1" dirty="0" smtClean="0"/>
              <a:t>ОБУЧЕНИЕ</a:t>
            </a:r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9390" y="4656477"/>
            <a:ext cx="1354313" cy="1074852"/>
          </a:xfrm>
          <a:prstGeom prst="rect">
            <a:avLst/>
          </a:prstGeom>
        </p:spPr>
      </p:pic>
      <p:sp>
        <p:nvSpPr>
          <p:cNvPr id="6" name="Стрелка вправо 5"/>
          <p:cNvSpPr/>
          <p:nvPr/>
        </p:nvSpPr>
        <p:spPr>
          <a:xfrm>
            <a:off x="1675670" y="4905328"/>
            <a:ext cx="748871" cy="252287"/>
          </a:xfrm>
          <a:prstGeom prst="rightArrow">
            <a:avLst/>
          </a:prstGeom>
          <a:solidFill>
            <a:srgbClr val="F33D0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Picture 2" descr="http://player.myshared.ru/4/63344/slides/slide_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8" t="22826" r="25775" b="32805"/>
          <a:stretch/>
        </p:blipFill>
        <p:spPr bwMode="auto">
          <a:xfrm>
            <a:off x="4163786" y="2206628"/>
            <a:ext cx="3837214" cy="353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8725" y="2934207"/>
            <a:ext cx="1828959" cy="3444539"/>
          </a:xfrm>
          <a:prstGeom prst="rect">
            <a:avLst/>
          </a:prstGeom>
        </p:spPr>
      </p:pic>
      <p:pic>
        <p:nvPicPr>
          <p:cNvPr id="95" name="Рисунок 9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25959" y="2243709"/>
            <a:ext cx="1503790" cy="1336702"/>
          </a:xfrm>
          <a:prstGeom prst="rect">
            <a:avLst/>
          </a:prstGeom>
        </p:spPr>
      </p:pic>
      <p:sp>
        <p:nvSpPr>
          <p:cNvPr id="13" name="Выгнутая вправо стрелка 12"/>
          <p:cNvSpPr/>
          <p:nvPr/>
        </p:nvSpPr>
        <p:spPr>
          <a:xfrm rot="5400000">
            <a:off x="6050209" y="3601251"/>
            <a:ext cx="775377" cy="5150946"/>
          </a:xfrm>
          <a:prstGeom prst="curvedLeftArrow">
            <a:avLst/>
          </a:prstGeom>
          <a:solidFill>
            <a:srgbClr val="F33D0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5549656" y="5513399"/>
            <a:ext cx="2013855" cy="1167444"/>
          </a:xfrm>
          <a:prstGeom prst="roundRect">
            <a:avLst/>
          </a:prstGeom>
          <a:noFill/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ysClr val="windowText" lastClr="000000"/>
              </a:solidFill>
            </a:endParaRPr>
          </a:p>
          <a:p>
            <a:pPr algn="ctr"/>
            <a:r>
              <a:rPr lang="ru-RU" sz="1200" b="1" dirty="0" smtClean="0">
                <a:solidFill>
                  <a:sysClr val="windowText" lastClr="000000"/>
                </a:solidFill>
              </a:rPr>
              <a:t>Неуспешное прохождение аттестации</a:t>
            </a:r>
            <a:endParaRPr lang="ru-RU" sz="12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43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"/>
            <a:ext cx="869553" cy="80287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75671" y="186246"/>
            <a:ext cx="10394137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Социальные сети – как одна из форм  неформального наставничества</a:t>
            </a:r>
            <a:endParaRPr lang="ru-RU" sz="2000" b="1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36664" y="1100092"/>
            <a:ext cx="1333144" cy="5047536"/>
          </a:xfrm>
          <a:prstGeom prst="rect">
            <a:avLst/>
          </a:prstGeom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предполагает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неформальное взаимодействие учителей в процессе разработки рабочих программ учебных предметов, конспектов, тематического планирования, помощь в отборе содержания учебного предмета,  в работе с конструктором рабочих программ.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79" y="944356"/>
            <a:ext cx="1845519" cy="53966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315" y="944355"/>
            <a:ext cx="1711187" cy="53966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449" y="944355"/>
            <a:ext cx="2030928" cy="5396623"/>
          </a:xfrm>
          <a:prstGeom prst="rect">
            <a:avLst/>
          </a:prstGeom>
        </p:spPr>
      </p:pic>
      <p:cxnSp>
        <p:nvCxnSpPr>
          <p:cNvPr id="16" name="Прямая со стрелкой 15"/>
          <p:cNvCxnSpPr/>
          <p:nvPr/>
        </p:nvCxnSpPr>
        <p:spPr>
          <a:xfrm flipH="1" flipV="1">
            <a:off x="1030464" y="1418602"/>
            <a:ext cx="589659" cy="23714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 flipV="1">
            <a:off x="2753522" y="1458125"/>
            <a:ext cx="616720" cy="15809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843248" y="1458125"/>
            <a:ext cx="589659" cy="23714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498" y="944355"/>
            <a:ext cx="1889904" cy="539662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373" y="944355"/>
            <a:ext cx="2308320" cy="5396623"/>
          </a:xfrm>
          <a:prstGeom prst="rect">
            <a:avLst/>
          </a:prstGeom>
        </p:spPr>
      </p:pic>
      <p:cxnSp>
        <p:nvCxnSpPr>
          <p:cNvPr id="23" name="Прямая со стрелкой 22"/>
          <p:cNvCxnSpPr/>
          <p:nvPr/>
        </p:nvCxnSpPr>
        <p:spPr>
          <a:xfrm flipH="1" flipV="1">
            <a:off x="9200178" y="1480555"/>
            <a:ext cx="589659" cy="23714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730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"/>
            <a:ext cx="869553" cy="80287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75671" y="186246"/>
            <a:ext cx="10394137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Опыт реализации целевой модели наставничества в Чеченской Республике</a:t>
            </a:r>
            <a:endParaRPr lang="ru-RU" sz="2000" b="1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60648" y="805082"/>
            <a:ext cx="5352299" cy="46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Модель наставничества </a:t>
            </a:r>
            <a:r>
              <a:rPr lang="ru-RU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«Учитель 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Ученик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0" descr="Анимационные картинки для презентации - 54 фото - картинки и рисунки:  скачать бесплатн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8" y="1346033"/>
            <a:ext cx="1975139" cy="201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ятиугольник 6"/>
          <p:cNvSpPr/>
          <p:nvPr/>
        </p:nvSpPr>
        <p:spPr>
          <a:xfrm>
            <a:off x="74430" y="3679574"/>
            <a:ext cx="2950124" cy="470396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Количество наставников - 431</a:t>
            </a:r>
            <a:endParaRPr lang="ru-RU" dirty="0"/>
          </a:p>
        </p:txBody>
      </p:sp>
      <p:sp>
        <p:nvSpPr>
          <p:cNvPr id="8" name="Пятиугольник 7"/>
          <p:cNvSpPr/>
          <p:nvPr/>
        </p:nvSpPr>
        <p:spPr>
          <a:xfrm>
            <a:off x="74430" y="4327480"/>
            <a:ext cx="2847063" cy="429158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Количество наставляемых - 807</a:t>
            </a:r>
            <a:endParaRPr lang="ru-RU" dirty="0"/>
          </a:p>
        </p:txBody>
      </p:sp>
      <p:sp>
        <p:nvSpPr>
          <p:cNvPr id="9" name="Пятиугольник 8"/>
          <p:cNvSpPr/>
          <p:nvPr/>
        </p:nvSpPr>
        <p:spPr>
          <a:xfrm>
            <a:off x="74430" y="4934148"/>
            <a:ext cx="2744002" cy="490706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Количество наставнических пар - 783</a:t>
            </a: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102" y="1261352"/>
            <a:ext cx="2416490" cy="161099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412" y="1230383"/>
            <a:ext cx="2618020" cy="174534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312883" y="1191511"/>
            <a:ext cx="2522828" cy="168083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2573" y="3387309"/>
            <a:ext cx="4445609" cy="250065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93270" y="6040712"/>
            <a:ext cx="43765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Кубок Технопарка по соревновательной робототехнике. Педагоги –наставники со своими наставляемыми представили свои проекты</a:t>
            </a:r>
            <a:endParaRPr lang="ru-RU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4074103" y="2901658"/>
            <a:ext cx="6749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Учителя- наставники в региональном детском технопарке «Квант»</a:t>
            </a:r>
            <a:endParaRPr lang="ru-RU" sz="1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5140" y="3412971"/>
            <a:ext cx="4160726" cy="233719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977234" y="5852432"/>
            <a:ext cx="43765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Педагоги- наставники в естественно-научной лаборатории для школьников в Педагогическом Технопарке ЧГПУ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59533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"/>
            <a:ext cx="869553" cy="80287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75671" y="186246"/>
            <a:ext cx="10394137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Опыт реализации целевой модели наставничества в Чеченской Республике</a:t>
            </a:r>
            <a:endParaRPr lang="ru-RU" sz="2000" b="1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18881" y="797429"/>
            <a:ext cx="5401159" cy="46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Модель наставничества </a:t>
            </a:r>
            <a:r>
              <a:rPr lang="ru-RU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«Студент 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Ученик»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ятиугольник 4"/>
          <p:cNvSpPr/>
          <p:nvPr/>
        </p:nvSpPr>
        <p:spPr>
          <a:xfrm>
            <a:off x="76185" y="1145499"/>
            <a:ext cx="2662129" cy="299072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Количество наставников - 56</a:t>
            </a:r>
            <a:endParaRPr lang="ru-RU" sz="1400" dirty="0"/>
          </a:p>
        </p:txBody>
      </p:sp>
      <p:sp>
        <p:nvSpPr>
          <p:cNvPr id="6" name="Пятиугольник 5"/>
          <p:cNvSpPr/>
          <p:nvPr/>
        </p:nvSpPr>
        <p:spPr>
          <a:xfrm>
            <a:off x="76185" y="1604306"/>
            <a:ext cx="2662129" cy="299072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Количество наставляемых - 106</a:t>
            </a:r>
            <a:endParaRPr lang="ru-RU" sz="1400" dirty="0"/>
          </a:p>
        </p:txBody>
      </p:sp>
      <p:sp>
        <p:nvSpPr>
          <p:cNvPr id="7" name="Пятиугольник 6"/>
          <p:cNvSpPr/>
          <p:nvPr/>
        </p:nvSpPr>
        <p:spPr>
          <a:xfrm>
            <a:off x="76185" y="1969592"/>
            <a:ext cx="2662129" cy="358893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Количество наставнических пар - 106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0318256" y="994877"/>
            <a:ext cx="16741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Реализована в рамках:</a:t>
            </a:r>
          </a:p>
          <a:p>
            <a:pPr marL="285750" indent="-285750">
              <a:buFontTx/>
              <a:buChar char="-"/>
            </a:pPr>
            <a:r>
              <a:rPr lang="ru-RU" sz="1200" dirty="0" smtClean="0"/>
              <a:t>педагогической практики студентов ФГБОУ ВО «Чеченский государственный педагогически университет»;</a:t>
            </a:r>
          </a:p>
          <a:p>
            <a:pPr marL="285750" indent="-285750">
              <a:buFontTx/>
              <a:buChar char="-"/>
            </a:pPr>
            <a:r>
              <a:rPr lang="ru-RU" sz="1200" dirty="0" smtClean="0"/>
              <a:t>деятельности педагогических классов ОО ЧР совместно с ЧГПУ.</a:t>
            </a:r>
            <a:endParaRPr lang="ru-RU" sz="1200" dirty="0"/>
          </a:p>
        </p:txBody>
      </p:sp>
      <p:sp>
        <p:nvSpPr>
          <p:cNvPr id="9" name="AutoShape 2" descr="Заголовок для новости ту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55150" y="3232760"/>
            <a:ext cx="2614658" cy="147162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0264" y="3309920"/>
            <a:ext cx="2406769" cy="135461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64698" y="3271455"/>
            <a:ext cx="2441263" cy="14224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48" y="2379648"/>
            <a:ext cx="1996333" cy="266177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13" y="4778549"/>
            <a:ext cx="2426438" cy="173086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798" y="4883918"/>
            <a:ext cx="2238998" cy="167924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992823" y="1229782"/>
            <a:ext cx="3168695" cy="166732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587134" y="1239570"/>
            <a:ext cx="3312918" cy="164775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55100" y="2967816"/>
            <a:ext cx="3362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Конкурс «Лучший педагогический класс»</a:t>
            </a:r>
            <a:endParaRPr lang="ru-RU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6417800" y="2841536"/>
            <a:ext cx="3802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Педагогическая мастерская </a:t>
            </a:r>
            <a:r>
              <a:rPr lang="ru-RU" sz="1200" dirty="0" err="1" smtClean="0"/>
              <a:t>А.Динаева</a:t>
            </a:r>
            <a:r>
              <a:rPr lang="ru-RU" sz="1200" dirty="0" smtClean="0"/>
              <a:t> «Педагогические пробы»</a:t>
            </a:r>
            <a:endParaRPr lang="ru-RU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729652" y="4674806"/>
            <a:ext cx="4234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Наставники студенты в детском Технопарке</a:t>
            </a:r>
            <a:endParaRPr lang="ru-RU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4270175" y="6509411"/>
            <a:ext cx="4142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«Педагогические пробы» учащихся педагогических классов</a:t>
            </a:r>
            <a:endParaRPr lang="ru-RU" sz="12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733126" y="4935735"/>
            <a:ext cx="2804939" cy="157561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62601" y="5041425"/>
            <a:ext cx="2730222" cy="153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75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"/>
            <a:ext cx="869553" cy="80287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75671" y="186246"/>
            <a:ext cx="10394137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Опыт реализации целевой модели наставничества в Чеченской Республике</a:t>
            </a:r>
            <a:endParaRPr lang="ru-RU" sz="2000" b="1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60098" y="783017"/>
            <a:ext cx="5202386" cy="46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Модель наставничества </a:t>
            </a:r>
            <a:r>
              <a:rPr lang="ru-RU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«Ученик 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Ученик»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ятиугольник 4"/>
          <p:cNvSpPr/>
          <p:nvPr/>
        </p:nvSpPr>
        <p:spPr>
          <a:xfrm>
            <a:off x="254241" y="1397614"/>
            <a:ext cx="3556482" cy="628849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Количество наставников - 3075</a:t>
            </a:r>
            <a:endParaRPr lang="ru-RU" dirty="0"/>
          </a:p>
        </p:txBody>
      </p:sp>
      <p:sp>
        <p:nvSpPr>
          <p:cNvPr id="6" name="Пятиугольник 5"/>
          <p:cNvSpPr/>
          <p:nvPr/>
        </p:nvSpPr>
        <p:spPr>
          <a:xfrm>
            <a:off x="254241" y="2205917"/>
            <a:ext cx="3556482" cy="628849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Количество наставляемых - 3284</a:t>
            </a:r>
            <a:endParaRPr lang="ru-RU" dirty="0"/>
          </a:p>
        </p:txBody>
      </p:sp>
      <p:sp>
        <p:nvSpPr>
          <p:cNvPr id="7" name="Пятиугольник 6"/>
          <p:cNvSpPr/>
          <p:nvPr/>
        </p:nvSpPr>
        <p:spPr>
          <a:xfrm>
            <a:off x="254241" y="3014220"/>
            <a:ext cx="3556482" cy="628849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Количество наставнических пар - 3198</a:t>
            </a:r>
            <a:endParaRPr lang="ru-RU" dirty="0"/>
          </a:p>
        </p:txBody>
      </p:sp>
      <p:pic>
        <p:nvPicPr>
          <p:cNvPr id="2050" name="Picture 2" descr="Методический кейс: Наставничество в сфере развития художественного 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2" y="4090317"/>
            <a:ext cx="1963617" cy="196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0365" y="1170552"/>
            <a:ext cx="3112465" cy="21608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448" y="1195326"/>
            <a:ext cx="3096363" cy="21819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4173" y="3993274"/>
            <a:ext cx="3545446" cy="236528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24" y="3923948"/>
            <a:ext cx="3148138" cy="23611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355" y="4090318"/>
            <a:ext cx="3018746" cy="22640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69498" y="3400728"/>
            <a:ext cx="3755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Ученики-наставники в региональном детском технопарке «Квант» Чеченской Республики</a:t>
            </a:r>
            <a:endParaRPr lang="ru-RU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8015955" y="3435391"/>
            <a:ext cx="39331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Ученики-наставники в летних сменах, организованных в лагерях отдыха детей (ЛОД) в Чеченской Республике</a:t>
            </a:r>
            <a:endParaRPr lang="ru-RU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4906165" y="6384100"/>
            <a:ext cx="402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Ученики-наставники в летних сменах, </a:t>
            </a:r>
            <a:r>
              <a:rPr lang="ru-RU" sz="1200" dirty="0"/>
              <a:t>организованных в</a:t>
            </a:r>
            <a:r>
              <a:rPr lang="ru-RU" sz="1200" dirty="0" smtClean="0"/>
              <a:t> лагерях отдыха детей в Чеченской Республике</a:t>
            </a:r>
            <a:endParaRPr lang="ru-RU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1173599" y="6292379"/>
            <a:ext cx="3913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Ученики-наставники проводят уроки в школах</a:t>
            </a:r>
            <a:endParaRPr lang="ru-RU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8862484" y="6395280"/>
            <a:ext cx="3249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Ученики-наставники проводят уроки в школах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04495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0857" y="551996"/>
            <a:ext cx="10515600" cy="13094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«Легко правильно следовать за тем, кто правильно идет впереди» – Я.А. Коменский</a:t>
            </a:r>
            <a:endParaRPr lang="ru-RU" sz="3200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468085" y="2239282"/>
            <a:ext cx="10918372" cy="3345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5800" i="1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7" y="1689309"/>
            <a:ext cx="5572672" cy="417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75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"/>
            <a:ext cx="869553" cy="80287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75671" y="186246"/>
            <a:ext cx="10394137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Опыт реализации целевой модели наставничества в Чеченской Республике</a:t>
            </a:r>
            <a:endParaRPr lang="ru-RU" sz="2000" b="1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76900" y="1015873"/>
            <a:ext cx="5502212" cy="46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Модель наставничества </a:t>
            </a:r>
            <a:r>
              <a:rPr lang="ru-RU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«Учитель 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Учитель»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ятиугольник 4"/>
          <p:cNvSpPr/>
          <p:nvPr/>
        </p:nvSpPr>
        <p:spPr>
          <a:xfrm>
            <a:off x="267423" y="1348015"/>
            <a:ext cx="3556482" cy="628849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Количество наставников -1190</a:t>
            </a:r>
            <a:endParaRPr lang="ru-RU" dirty="0"/>
          </a:p>
        </p:txBody>
      </p:sp>
      <p:sp>
        <p:nvSpPr>
          <p:cNvPr id="6" name="Пятиугольник 5"/>
          <p:cNvSpPr/>
          <p:nvPr/>
        </p:nvSpPr>
        <p:spPr>
          <a:xfrm>
            <a:off x="200508" y="2135199"/>
            <a:ext cx="3556482" cy="628849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Количество наставляемых - 1437</a:t>
            </a:r>
            <a:endParaRPr lang="ru-RU" dirty="0"/>
          </a:p>
        </p:txBody>
      </p:sp>
      <p:sp>
        <p:nvSpPr>
          <p:cNvPr id="7" name="Пятиугольник 6"/>
          <p:cNvSpPr/>
          <p:nvPr/>
        </p:nvSpPr>
        <p:spPr>
          <a:xfrm>
            <a:off x="200508" y="2953718"/>
            <a:ext cx="3556482" cy="628849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Количество наставнических пар - 1241</a:t>
            </a:r>
            <a:endParaRPr lang="ru-RU" dirty="0"/>
          </a:p>
        </p:txBody>
      </p:sp>
      <p:pic>
        <p:nvPicPr>
          <p:cNvPr id="1028" name="Picture 4" descr="Наставничество — Мартюшевский детский сад &quot;Искорка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84" y="3924294"/>
            <a:ext cx="2933554" cy="252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Диаграмма 9"/>
          <p:cNvGraphicFramePr>
            <a:graphicFrameLocks/>
          </p:cNvGraphicFramePr>
          <p:nvPr>
            <p:extLst/>
          </p:nvPr>
        </p:nvGraphicFramePr>
        <p:xfrm>
          <a:off x="4003332" y="1601011"/>
          <a:ext cx="8066476" cy="48446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838578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"/>
            <a:ext cx="869553" cy="80287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75671" y="186246"/>
            <a:ext cx="10394137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Опыт реализации целевой модели наставничества в Чеченской Республике</a:t>
            </a:r>
            <a:endParaRPr lang="ru-RU" sz="2000" b="1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27427" y="1015873"/>
            <a:ext cx="5401159" cy="46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Модель наставничества </a:t>
            </a:r>
            <a:r>
              <a:rPr lang="ru-RU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«Студент 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Ученик»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ятиугольник 4"/>
          <p:cNvSpPr/>
          <p:nvPr/>
        </p:nvSpPr>
        <p:spPr>
          <a:xfrm>
            <a:off x="711441" y="1963068"/>
            <a:ext cx="3556482" cy="628849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Количество наставников - 56</a:t>
            </a:r>
            <a:endParaRPr lang="ru-RU" dirty="0"/>
          </a:p>
        </p:txBody>
      </p:sp>
      <p:sp>
        <p:nvSpPr>
          <p:cNvPr id="6" name="Пятиугольник 5"/>
          <p:cNvSpPr/>
          <p:nvPr/>
        </p:nvSpPr>
        <p:spPr>
          <a:xfrm>
            <a:off x="711441" y="2823248"/>
            <a:ext cx="3556482" cy="628849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Количество наставляемых - 106</a:t>
            </a:r>
            <a:endParaRPr lang="ru-RU" dirty="0"/>
          </a:p>
        </p:txBody>
      </p:sp>
      <p:sp>
        <p:nvSpPr>
          <p:cNvPr id="7" name="Пятиугольник 6"/>
          <p:cNvSpPr/>
          <p:nvPr/>
        </p:nvSpPr>
        <p:spPr>
          <a:xfrm>
            <a:off x="711441" y="3743934"/>
            <a:ext cx="3556482" cy="628849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Количество наставнических пар - 106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357611" y="1854558"/>
            <a:ext cx="57697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Реализована в рамках: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педагогической практики студентов ФГБОУ ВО «Чеченский государственный педагогический университет»;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деятельности педагогических классов ОО ЧР совместно с ЧГПУ.</a:t>
            </a:r>
            <a:endParaRPr lang="ru-RU" dirty="0"/>
          </a:p>
        </p:txBody>
      </p:sp>
      <p:sp>
        <p:nvSpPr>
          <p:cNvPr id="9" name="AutoShape 2" descr="Заголовок для новости ту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691" y="4664620"/>
            <a:ext cx="4010025" cy="20955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7663" y="3663791"/>
            <a:ext cx="4362106" cy="290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4091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"/>
            <a:ext cx="869553" cy="80287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75671" y="186246"/>
            <a:ext cx="10394137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Опыт реализации целевой модели наставничества в Чеченской Республике</a:t>
            </a:r>
            <a:endParaRPr lang="ru-RU" sz="2000" b="1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26812" y="1015873"/>
            <a:ext cx="5202386" cy="46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Модель наставничества </a:t>
            </a:r>
            <a:r>
              <a:rPr lang="ru-RU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«Ученик 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Ученик»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ятиугольник 4"/>
          <p:cNvSpPr/>
          <p:nvPr/>
        </p:nvSpPr>
        <p:spPr>
          <a:xfrm>
            <a:off x="254241" y="1397614"/>
            <a:ext cx="3556482" cy="628849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Количество наставников - 3075</a:t>
            </a:r>
            <a:endParaRPr lang="ru-RU" dirty="0"/>
          </a:p>
        </p:txBody>
      </p:sp>
      <p:sp>
        <p:nvSpPr>
          <p:cNvPr id="6" name="Пятиугольник 5"/>
          <p:cNvSpPr/>
          <p:nvPr/>
        </p:nvSpPr>
        <p:spPr>
          <a:xfrm>
            <a:off x="254241" y="2205917"/>
            <a:ext cx="3556482" cy="628849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Количество наставляемых - 3284</a:t>
            </a:r>
            <a:endParaRPr lang="ru-RU" dirty="0"/>
          </a:p>
        </p:txBody>
      </p:sp>
      <p:sp>
        <p:nvSpPr>
          <p:cNvPr id="7" name="Пятиугольник 6"/>
          <p:cNvSpPr/>
          <p:nvPr/>
        </p:nvSpPr>
        <p:spPr>
          <a:xfrm>
            <a:off x="254241" y="3014220"/>
            <a:ext cx="3556482" cy="628849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Количество наставнических пар - 3198</a:t>
            </a:r>
            <a:endParaRPr lang="ru-RU" dirty="0"/>
          </a:p>
        </p:txBody>
      </p:sp>
      <p:pic>
        <p:nvPicPr>
          <p:cNvPr id="2050" name="Picture 2" descr="Методический кейс: Наставничество в сфере развития художественного 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67" y="417884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Диаграмма 9"/>
          <p:cNvGraphicFramePr>
            <a:graphicFrameLocks/>
          </p:cNvGraphicFramePr>
          <p:nvPr>
            <p:extLst/>
          </p:nvPr>
        </p:nvGraphicFramePr>
        <p:xfrm>
          <a:off x="4024862" y="1601011"/>
          <a:ext cx="8044946" cy="4946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563436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"/>
            <a:ext cx="869553" cy="80287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75671" y="186246"/>
            <a:ext cx="10394137" cy="830997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C000"/>
                </a:solidFill>
              </a:rPr>
              <a:t>Основные нормативные правовые акты, которые могут быть разработаны образовательной организацией</a:t>
            </a:r>
            <a:endParaRPr lang="ru-RU" sz="2400" b="1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676F78-991E-43CB-864E-AD13409A0169}"/>
              </a:ext>
            </a:extLst>
          </p:cNvPr>
          <p:cNvSpPr txBox="1"/>
          <p:nvPr/>
        </p:nvSpPr>
        <p:spPr>
          <a:xfrm>
            <a:off x="393030" y="1207429"/>
            <a:ext cx="11678654" cy="4401205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/>
              <a:t> </a:t>
            </a:r>
            <a:r>
              <a:rPr lang="ru-RU" sz="2000" dirty="0"/>
              <a:t>Приказ «Об утверждении положения о системе наставничества педагогических работников в образовательной организации</a:t>
            </a:r>
            <a:r>
              <a:rPr lang="ru-RU" sz="2000" dirty="0" smtClean="0"/>
              <a:t>»,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/>
              <a:t>Дорожная </a:t>
            </a:r>
            <a:r>
              <a:rPr lang="ru-RU" sz="2000" dirty="0"/>
              <a:t>карта (план мероприятий) по реализации Положения о системе наставничества педагогических работников в образовательной </a:t>
            </a:r>
            <a:r>
              <a:rPr lang="ru-RU" sz="2000" dirty="0" smtClean="0"/>
              <a:t>организации.</a:t>
            </a:r>
            <a:endParaRPr lang="ru-RU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/>
              <a:t> </a:t>
            </a:r>
            <a:r>
              <a:rPr lang="ru-RU" sz="2000" dirty="0"/>
              <a:t>Приказ(ы) о закреплении наставнических пар/групп с письменного согласия их участников на возложение на них дополнительных обязанностей, связанных с наставнической </a:t>
            </a:r>
            <a:r>
              <a:rPr lang="ru-RU" sz="2000" dirty="0" smtClean="0"/>
              <a:t>деятельностью. </a:t>
            </a:r>
            <a:endParaRPr lang="ru-RU" sz="2000" dirty="0"/>
          </a:p>
          <a:p>
            <a:r>
              <a:rPr lang="ru-RU" sz="2000" dirty="0"/>
              <a:t>Дополнительно рекомендуется заключение соглашения о сотрудничестве с другими образовательными организациями, </a:t>
            </a:r>
            <a:r>
              <a:rPr lang="ru-RU" sz="2000" i="1" dirty="0"/>
              <a:t>с ИПК, ИРО</a:t>
            </a:r>
            <a:r>
              <a:rPr lang="ru-RU" sz="2000" dirty="0"/>
              <a:t>, ЦНППМ ПР в регионе:</a:t>
            </a:r>
            <a:r>
              <a:rPr lang="ru-RU" sz="2000" i="1" dirty="0"/>
              <a:t> </a:t>
            </a:r>
            <a:endParaRPr lang="ru-RU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/>
              <a:t> </a:t>
            </a:r>
            <a:r>
              <a:rPr lang="ru-RU" sz="2000" i="1" dirty="0" err="1"/>
              <a:t>стажировочными</a:t>
            </a:r>
            <a:r>
              <a:rPr lang="ru-RU" sz="2000" i="1" dirty="0"/>
              <a:t> площадками, образовательными организациями высшего и среднего профессионального образования, реализующими образовательные программы по направлению подготовки «Образование и педагогические науки»; </a:t>
            </a:r>
            <a:endParaRPr lang="ru-RU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/>
              <a:t> </a:t>
            </a:r>
            <a:r>
              <a:rPr lang="ru-RU" sz="2000" i="1" dirty="0"/>
              <a:t>социальными партнерами, общественными профессиональными объединениями (ассоциациями) и другими организациями</a:t>
            </a:r>
            <a:r>
              <a:rPr lang="ru-RU" sz="2000" dirty="0"/>
              <a:t>, заинтересованными в наставничестве педагогических работников образовательной организации</a:t>
            </a:r>
            <a:endParaRPr lang="ru-RU" sz="20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8675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5333" y="616635"/>
            <a:ext cx="10210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Положение 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о системе наставничества педагогических работников в образовательной </a:t>
            </a: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организации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дорожная 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карта (план </a:t>
            </a: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мероприятий)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по 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реализации Положения о системе наставничества педагогических работников в образовательной организации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Приказ о внедрении целевой модели наставничества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Приказ о назначении куратора  внедрения целевой модели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База наставников 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База наставляемых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Приказ о формировании наставнических пар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Индивидуальные программы (планы) работы наставнической пары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Журнал наставника </a:t>
            </a:r>
            <a:endParaRPr lang="ru-RU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2847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853" y="381933"/>
            <a:ext cx="5279594" cy="60599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46931" y="186245"/>
            <a:ext cx="5358213" cy="1200329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Факторы, влияющие на учебные результаты школьников (по итогам исследования Джона Хэтти «Видимое обучение для учителей</a:t>
            </a:r>
            <a:endParaRPr lang="ru-RU" b="1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31" y="1539540"/>
            <a:ext cx="3828516" cy="504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7497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"/>
            <a:ext cx="869553" cy="80287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75672" y="186247"/>
            <a:ext cx="10211528" cy="830997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Если в прошлом  мудрость передавалась из поколения в поколение, 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то в будущем она будет создаваться в процессе использования знаний.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2050" name="Picture 2" descr="Методический кейс: Наставничество в сфере развития художественного 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2" y="4090317"/>
            <a:ext cx="1963617" cy="196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1600" y="1492510"/>
            <a:ext cx="8234078" cy="461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95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Открытки картинки гиф смайлики: Картинки для презентаций.Спасибо за внимание.Три  человечка. Анимации для презентаций. Спасибо за внимание скачать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60" y="295954"/>
            <a:ext cx="8351611" cy="627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65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2E5347-B625-438B-BE50-C0D5426EF414}"/>
              </a:ext>
            </a:extLst>
          </p:cNvPr>
          <p:cNvSpPr txBox="1"/>
          <p:nvPr/>
        </p:nvSpPr>
        <p:spPr>
          <a:xfrm>
            <a:off x="1797444" y="0"/>
            <a:ext cx="10186737" cy="94999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kern="1200" dirty="0" smtClean="0">
                <a:solidFill>
                  <a:srgbClr val="FBB812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Чем обусловлено возрождение интереса к наставничеству?</a:t>
            </a:r>
            <a:endParaRPr lang="ru-RU" sz="2800" b="1" kern="1200" dirty="0">
              <a:solidFill>
                <a:srgbClr val="FBB812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676F78-991E-43CB-864E-AD13409A0169}"/>
              </a:ext>
            </a:extLst>
          </p:cNvPr>
          <p:cNvSpPr txBox="1"/>
          <p:nvPr/>
        </p:nvSpPr>
        <p:spPr>
          <a:xfrm>
            <a:off x="393030" y="1191493"/>
            <a:ext cx="8434776" cy="4093428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/>
              <a:t>Наставничество </a:t>
            </a:r>
            <a:r>
              <a:rPr lang="ru-RU" sz="2000" dirty="0" smtClean="0">
                <a:solidFill>
                  <a:srgbClr val="FF0000"/>
                </a:solidFill>
              </a:rPr>
              <a:t>содействует развитию личности </a:t>
            </a:r>
            <a:r>
              <a:rPr lang="ru-RU" sz="2000" dirty="0" smtClean="0"/>
              <a:t>, способной раскрыть свой потенциал в новых условиях нестабильности и неопределенности;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/>
              <a:t>Наставничество представляет </a:t>
            </a:r>
            <a:r>
              <a:rPr lang="ru-RU" sz="2000" dirty="0" smtClean="0">
                <a:solidFill>
                  <a:srgbClr val="FF0000"/>
                </a:solidFill>
              </a:rPr>
              <a:t>перспективную технологию </a:t>
            </a:r>
            <a:r>
              <a:rPr lang="ru-RU" sz="2000" dirty="0" smtClean="0"/>
              <a:t>, отвечающую на потребность образовательной системы переходить от модели трансляции знаний к модели формирования метакомпетенций 21 века.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/>
              <a:t>Наставничество выступает в качестве </a:t>
            </a:r>
            <a:r>
              <a:rPr lang="ru-RU" sz="2000" dirty="0" smtClean="0">
                <a:solidFill>
                  <a:srgbClr val="FF0000"/>
                </a:solidFill>
              </a:rPr>
              <a:t>триггера изменений </a:t>
            </a:r>
            <a:r>
              <a:rPr lang="ru-RU" sz="2000" dirty="0" smtClean="0"/>
              <a:t>,которые должны и могут произойти в голове учителя.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/>
              <a:t>Наставничество выступает </a:t>
            </a:r>
            <a:r>
              <a:rPr lang="ru-RU" sz="2000" dirty="0" smtClean="0">
                <a:solidFill>
                  <a:srgbClr val="FF0000"/>
                </a:solidFill>
              </a:rPr>
              <a:t>основой формирования социального капитала коллектива,</a:t>
            </a:r>
            <a:r>
              <a:rPr lang="ru-RU" sz="2000" dirty="0" smtClean="0"/>
              <a:t> так как именно в наставничестве формируются горизонтальные связи.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FF0000"/>
                </a:solidFill>
              </a:rPr>
              <a:t>Инновации сейчас редко являются продуктом самостоятельности </a:t>
            </a:r>
            <a:r>
              <a:rPr lang="ru-RU" sz="2000" dirty="0" smtClean="0"/>
              <a:t>работы отдельных людей. Все чаще это результат того как мы мобилизуем ,делимся и интегрируем знания.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50" y="26513"/>
            <a:ext cx="1188045" cy="109665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2708" y="1191493"/>
            <a:ext cx="3494388" cy="398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2E5347-B625-438B-BE50-C0D5426EF414}"/>
              </a:ext>
            </a:extLst>
          </p:cNvPr>
          <p:cNvSpPr txBox="1"/>
          <p:nvPr/>
        </p:nvSpPr>
        <p:spPr>
          <a:xfrm>
            <a:off x="1797444" y="0"/>
            <a:ext cx="10186737" cy="94999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dirty="0" smtClean="0">
                <a:solidFill>
                  <a:srgbClr val="FBB812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Волонтерское движение или  регламентированный вид профессиональной деятельности?</a:t>
            </a:r>
            <a:endParaRPr lang="ru-RU" sz="2800" b="1" dirty="0">
              <a:solidFill>
                <a:srgbClr val="FBB812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676F78-991E-43CB-864E-AD13409A0169}"/>
              </a:ext>
            </a:extLst>
          </p:cNvPr>
          <p:cNvSpPr txBox="1"/>
          <p:nvPr/>
        </p:nvSpPr>
        <p:spPr>
          <a:xfrm>
            <a:off x="2076627" y="1339192"/>
            <a:ext cx="3409773" cy="5016758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endParaRPr lang="ru-RU" sz="2000" dirty="0" smtClean="0"/>
          </a:p>
          <a:p>
            <a:pPr marL="171450" indent="-171450">
              <a:buFont typeface="Arial" pitchFamily="34" charset="0"/>
              <a:buChar char="•"/>
            </a:pPr>
            <a:endParaRPr lang="ru-RU" sz="2000" dirty="0" smtClean="0"/>
          </a:p>
          <a:p>
            <a:pPr marL="171450" indent="-171450">
              <a:buFont typeface="Arial" pitchFamily="34" charset="0"/>
              <a:buChar char="•"/>
            </a:pPr>
            <a:endParaRPr lang="ru-RU" sz="2000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ru-RU" sz="2000" dirty="0" smtClean="0"/>
              <a:t>Поиск мотивированных наставников.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2000" dirty="0" smtClean="0"/>
              <a:t>Тиражирование личного педагогического опыта.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2000" dirty="0" smtClean="0"/>
              <a:t>Ресурс времени современного педагога.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2000" dirty="0" smtClean="0"/>
              <a:t>Заполнение сопутствующей документации , мониторинги , отчеты , программы , дорожные карты</a:t>
            </a:r>
          </a:p>
          <a:p>
            <a:pPr marL="171450" indent="-171450">
              <a:buFont typeface="Arial" pitchFamily="34" charset="0"/>
              <a:buChar char="•"/>
            </a:pPr>
            <a:endParaRPr lang="ru-RU" sz="2000" dirty="0"/>
          </a:p>
          <a:p>
            <a:endParaRPr lang="ru-RU" sz="2000" dirty="0" smtClean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50" y="26513"/>
            <a:ext cx="1188045" cy="109665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608758" y="1123169"/>
            <a:ext cx="419326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Задачи деятельности наставников</a:t>
            </a:r>
            <a:r>
              <a:rPr lang="ru-RU" dirty="0" smtClean="0"/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rgbClr val="C00000"/>
                </a:solidFill>
              </a:rPr>
              <a:t>принимать участие в </a:t>
            </a:r>
            <a:r>
              <a:rPr lang="ru-RU" dirty="0" smtClean="0">
                <a:solidFill>
                  <a:srgbClr val="C00000"/>
                </a:solidFill>
              </a:rPr>
              <a:t>разработке программ</a:t>
            </a: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rgbClr val="C00000"/>
                </a:solidFill>
              </a:rPr>
              <a:t>принимать участие в разработке и </a:t>
            </a:r>
            <a:r>
              <a:rPr lang="ru-RU" dirty="0" smtClean="0">
                <a:solidFill>
                  <a:srgbClr val="C00000"/>
                </a:solidFill>
              </a:rPr>
              <a:t>апробации программ</a:t>
            </a: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rgbClr val="C00000"/>
                </a:solidFill>
              </a:rPr>
              <a:t>помогать подбирать и закреплять </a:t>
            </a:r>
            <a:r>
              <a:rPr lang="ru-RU" dirty="0" smtClean="0">
                <a:solidFill>
                  <a:srgbClr val="C00000"/>
                </a:solidFill>
              </a:rPr>
              <a:t>наставнические пары 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rgbClr val="C00000"/>
                </a:solidFill>
              </a:rPr>
              <a:t>анализировать </a:t>
            </a:r>
            <a:r>
              <a:rPr lang="ru-RU" dirty="0" smtClean="0">
                <a:solidFill>
                  <a:srgbClr val="C00000"/>
                </a:solidFill>
              </a:rPr>
              <a:t>результаты диагностики</a:t>
            </a: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rgbClr val="C00000"/>
                </a:solidFill>
              </a:rPr>
              <a:t>осуществлять подготовку  программ</a:t>
            </a: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rgbClr val="C00000"/>
                </a:solidFill>
              </a:rPr>
              <a:t>осуществлять </a:t>
            </a:r>
            <a:r>
              <a:rPr lang="ru-RU" dirty="0" smtClean="0">
                <a:solidFill>
                  <a:srgbClr val="C00000"/>
                </a:solidFill>
              </a:rPr>
              <a:t>организационно-педагогическое сопровождение</a:t>
            </a:r>
            <a:r>
              <a:rPr lang="ru-RU" dirty="0" smtClean="0"/>
              <a:t>;</a:t>
            </a: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rgbClr val="C00000"/>
                </a:solidFill>
              </a:rPr>
              <a:t>участвовать в </a:t>
            </a:r>
            <a:r>
              <a:rPr lang="ru-RU" dirty="0" smtClean="0">
                <a:solidFill>
                  <a:srgbClr val="C00000"/>
                </a:solidFill>
              </a:rPr>
              <a:t>мониторинговых исследованиях</a:t>
            </a: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rgbClr val="C00000"/>
                </a:solidFill>
              </a:rPr>
              <a:t>являться переговорной </a:t>
            </a:r>
            <a:r>
              <a:rPr lang="ru-RU" dirty="0" smtClean="0">
                <a:solidFill>
                  <a:srgbClr val="C00000"/>
                </a:solidFill>
              </a:rPr>
              <a:t>площадкой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rgbClr val="C00000"/>
                </a:solidFill>
              </a:rPr>
              <a:t>участвовать </a:t>
            </a:r>
            <a:r>
              <a:rPr lang="ru-RU" dirty="0" smtClean="0">
                <a:solidFill>
                  <a:srgbClr val="C00000"/>
                </a:solidFill>
              </a:rPr>
              <a:t>в разработке системы поощрения</a:t>
            </a: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rgbClr val="C00000"/>
                </a:solidFill>
              </a:rPr>
              <a:t>участвовать в формировании банка лучших практик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 rot="2188502">
            <a:off x="4298459" y="3169209"/>
            <a:ext cx="643059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ВОЛОНТЕРСТВО</a:t>
            </a:r>
            <a:endParaRPr lang="ru-RU" sz="4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194950" y="1339193"/>
            <a:ext cx="259015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Риски реализации программы</a:t>
            </a:r>
            <a:endParaRPr lang="ru-RU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1591" y="2175964"/>
            <a:ext cx="2592589" cy="25925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97" y="2026174"/>
            <a:ext cx="1780186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2E5347-B625-438B-BE50-C0D5426EF414}"/>
              </a:ext>
            </a:extLst>
          </p:cNvPr>
          <p:cNvSpPr txBox="1"/>
          <p:nvPr/>
        </p:nvSpPr>
        <p:spPr>
          <a:xfrm>
            <a:off x="1742026" y="0"/>
            <a:ext cx="10186737" cy="94999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kern="1200" dirty="0" smtClean="0">
                <a:solidFill>
                  <a:srgbClr val="FBB812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Наставничество с позиций управленца.</a:t>
            </a:r>
            <a:endParaRPr lang="ru-RU" sz="2400" b="1" kern="1200" dirty="0">
              <a:solidFill>
                <a:srgbClr val="FBB812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676F78-991E-43CB-864E-AD13409A0169}"/>
              </a:ext>
            </a:extLst>
          </p:cNvPr>
          <p:cNvSpPr txBox="1"/>
          <p:nvPr/>
        </p:nvSpPr>
        <p:spPr>
          <a:xfrm>
            <a:off x="2981240" y="1375873"/>
            <a:ext cx="7708308" cy="2031325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171450" indent="-171450"/>
            <a:r>
              <a:rPr lang="ru-RU" dirty="0" smtClean="0"/>
              <a:t>«В прошлом администрация в основном занималась хозяйственными вопросами школы ; теперь ее основной внимание должно быть сконцентрировано вокруг учителя, на его поддержке , оценке, и развитии , на создании высококлассных профессионалов. В прошлом мы ограничивались контролем качества;  в будущем мы должны его обеспечивать.»								                                                                         Андреас </a:t>
            </a:r>
            <a:r>
              <a:rPr lang="ru-RU" dirty="0" err="1" smtClean="0"/>
              <a:t>Шляйхер</a:t>
            </a:r>
            <a:r>
              <a:rPr lang="ru-RU" dirty="0" smtClean="0"/>
              <a:t>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50" y="26513"/>
            <a:ext cx="1188045" cy="10966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4201" y="4081004"/>
            <a:ext cx="78450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«Раньше мы учились работать; </a:t>
            </a:r>
            <a:r>
              <a:rPr lang="ru-RU" dirty="0" smtClean="0">
                <a:solidFill>
                  <a:srgbClr val="C00000"/>
                </a:solidFill>
              </a:rPr>
              <a:t>теперь работой стало обучение. </a:t>
            </a:r>
          </a:p>
          <a:p>
            <a:r>
              <a:rPr lang="ru-RU" dirty="0" smtClean="0"/>
              <a:t>Нам потребуется инновационный способ тренировки , </a:t>
            </a:r>
          </a:p>
          <a:p>
            <a:r>
              <a:rPr lang="ru-RU" dirty="0" smtClean="0"/>
              <a:t>наставничества , обучения и оценки, </a:t>
            </a:r>
          </a:p>
          <a:p>
            <a:r>
              <a:rPr lang="ru-RU" dirty="0" smtClean="0"/>
              <a:t>который </a:t>
            </a:r>
            <a:r>
              <a:rPr lang="ru-RU" dirty="0" smtClean="0"/>
              <a:t>сможет привить страсть к учебе </a:t>
            </a:r>
          </a:p>
          <a:p>
            <a:r>
              <a:rPr lang="ru-RU" dirty="0" smtClean="0"/>
              <a:t>и заложить потенциал для обучения.»		</a:t>
            </a:r>
          </a:p>
          <a:p>
            <a:endParaRPr lang="ru-RU" dirty="0"/>
          </a:p>
          <a:p>
            <a:r>
              <a:rPr lang="ru-RU" dirty="0" smtClean="0"/>
              <a:t>                                                                                        Андреас </a:t>
            </a:r>
            <a:r>
              <a:rPr lang="ru-RU" dirty="0" err="1" smtClean="0"/>
              <a:t>Шляйхер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8012" y="3743851"/>
            <a:ext cx="1764751" cy="26496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582" y="1190124"/>
            <a:ext cx="2264305" cy="255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2E5347-B625-438B-BE50-C0D5426EF414}"/>
              </a:ext>
            </a:extLst>
          </p:cNvPr>
          <p:cNvSpPr txBox="1"/>
          <p:nvPr/>
        </p:nvSpPr>
        <p:spPr>
          <a:xfrm>
            <a:off x="1700462" y="26513"/>
            <a:ext cx="10186737" cy="94999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smtClean="0">
                <a:solidFill>
                  <a:srgbClr val="FBB812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АКТУАЛЬНОСТЬ ВНЕДРЕНИЯ СИСТЕМЫ НАСТАВНИЧЕСТВА</a:t>
            </a:r>
            <a:endParaRPr lang="ru-RU" b="1" kern="1200" dirty="0">
              <a:solidFill>
                <a:srgbClr val="FBB812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676F78-991E-43CB-864E-AD13409A0169}"/>
              </a:ext>
            </a:extLst>
          </p:cNvPr>
          <p:cNvSpPr txBox="1"/>
          <p:nvPr/>
        </p:nvSpPr>
        <p:spPr>
          <a:xfrm>
            <a:off x="393030" y="1207429"/>
            <a:ext cx="11678654" cy="1754326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ru-RU" dirty="0"/>
              <a:t>В Указе Президента РФ от 07.05.2018 г. №204 «О национальных целях и стратегических задачах развития Российской Федерации на период до 2024 года» указывается, что Правительству РФ при разработке национального проекта в сфере образования следует исходить из того, что к 2024 году необходимо обеспечить создание условий для развития наставничества. </a:t>
            </a:r>
            <a:endParaRPr lang="ru-RU" dirty="0" smtClean="0"/>
          </a:p>
          <a:p>
            <a:pPr marL="171450" indent="-171450">
              <a:buFontTx/>
              <a:buChar char="-"/>
            </a:pPr>
            <a:r>
              <a:rPr lang="ru-RU" dirty="0" smtClean="0"/>
              <a:t>Проект </a:t>
            </a:r>
            <a:r>
              <a:rPr lang="ru-RU" dirty="0"/>
              <a:t>«Молодые профессионалы», утвержденный проектным комитетом по национальному проекту «Образование» от 07.12.2018 г. №3, направлен на модернизацию профессионального образования. </a:t>
            </a:r>
            <a:endParaRPr lang="ru-RU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50" y="26513"/>
            <a:ext cx="1188045" cy="10966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6676F78-991E-43CB-864E-AD13409A0169}"/>
              </a:ext>
            </a:extLst>
          </p:cNvPr>
          <p:cNvSpPr txBox="1"/>
          <p:nvPr/>
        </p:nvSpPr>
        <p:spPr>
          <a:xfrm>
            <a:off x="183250" y="3153932"/>
            <a:ext cx="5427841" cy="1113268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</a:rPr>
              <a:t>Региональная </a:t>
            </a:r>
            <a:r>
              <a:rPr lang="ru-RU" sz="1600" dirty="0">
                <a:solidFill>
                  <a:srgbClr val="FF0000"/>
                </a:solidFill>
              </a:rPr>
              <a:t>программа «Целевая программа поддержки молодых педагогов и </a:t>
            </a:r>
            <a:r>
              <a:rPr lang="ru-RU" sz="1600" dirty="0" smtClean="0">
                <a:solidFill>
                  <a:srgbClr val="FF0000"/>
                </a:solidFill>
              </a:rPr>
              <a:t>развития наставничества </a:t>
            </a:r>
            <a:r>
              <a:rPr lang="ru-RU" sz="1600" dirty="0">
                <a:solidFill>
                  <a:srgbClr val="FF0000"/>
                </a:solidFill>
              </a:rPr>
              <a:t>в системе образования Чеченской </a:t>
            </a:r>
            <a:r>
              <a:rPr lang="ru-RU" sz="1600" dirty="0" smtClean="0">
                <a:solidFill>
                  <a:srgbClr val="FF0000"/>
                </a:solidFill>
              </a:rPr>
              <a:t>Республики» (Утверждена приказом </a:t>
            </a:r>
            <a:r>
              <a:rPr lang="ru-RU" sz="1600" dirty="0" err="1" smtClean="0">
                <a:solidFill>
                  <a:srgbClr val="FF0000"/>
                </a:solidFill>
              </a:rPr>
              <a:t>МОиН</a:t>
            </a:r>
            <a:r>
              <a:rPr lang="ru-RU" sz="1600" dirty="0" smtClean="0">
                <a:solidFill>
                  <a:srgbClr val="FF0000"/>
                </a:solidFill>
              </a:rPr>
              <a:t> ЧР от 30.07.2021г. №904-п)</a:t>
            </a:r>
            <a:endParaRPr lang="ru-RU" sz="1600" dirty="0" smtClean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676F78-991E-43CB-864E-AD13409A0169}"/>
              </a:ext>
            </a:extLst>
          </p:cNvPr>
          <p:cNvSpPr txBox="1"/>
          <p:nvPr/>
        </p:nvSpPr>
        <p:spPr>
          <a:xfrm>
            <a:off x="3164981" y="4938476"/>
            <a:ext cx="7607970" cy="1323439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Цель: Создание </a:t>
            </a:r>
            <a:r>
              <a:rPr lang="ru-RU" sz="2000" dirty="0">
                <a:solidFill>
                  <a:srgbClr val="FF0000"/>
                </a:solidFill>
              </a:rPr>
              <a:t>эффективных механизмов вовлечения в 2021-2024 </a:t>
            </a:r>
            <a:r>
              <a:rPr lang="ru-RU" sz="2000" dirty="0" smtClean="0">
                <a:solidFill>
                  <a:srgbClr val="FF0000"/>
                </a:solidFill>
              </a:rPr>
              <a:t>годах не </a:t>
            </a:r>
            <a:r>
              <a:rPr lang="ru-RU" sz="2000" dirty="0">
                <a:solidFill>
                  <a:srgbClr val="FF0000"/>
                </a:solidFill>
              </a:rPr>
              <a:t>менее 70 % педагогических работников в возрасте до 35 лет </a:t>
            </a:r>
            <a:r>
              <a:rPr lang="ru-RU" sz="2000" dirty="0" smtClean="0">
                <a:solidFill>
                  <a:srgbClr val="FF0000"/>
                </a:solidFill>
              </a:rPr>
              <a:t>в различные </a:t>
            </a:r>
            <a:r>
              <a:rPr lang="ru-RU" sz="2000" dirty="0">
                <a:solidFill>
                  <a:srgbClr val="FF0000"/>
                </a:solidFill>
              </a:rPr>
              <a:t>формы поддержки и сопровождения, в том числе</a:t>
            </a:r>
          </a:p>
          <a:p>
            <a:r>
              <a:rPr lang="ru-RU" sz="2000" dirty="0">
                <a:solidFill>
                  <a:srgbClr val="FF0000"/>
                </a:solidFill>
              </a:rPr>
              <a:t>наставничества, в первые три года </a:t>
            </a:r>
            <a:r>
              <a:rPr lang="ru-RU" sz="2000" dirty="0" smtClean="0">
                <a:solidFill>
                  <a:srgbClr val="FF0000"/>
                </a:solidFill>
              </a:rPr>
              <a:t>работы.</a:t>
            </a:r>
            <a:endParaRPr lang="ru-RU" sz="2000" dirty="0" smtClean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098" name="Picture 2" descr="Человечки Для Презентации Вопрос - Фото база в 2022 г | Презентация,  Дизайн, Фотографи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3645" r="66" b="30679"/>
          <a:stretch/>
        </p:blipFill>
        <p:spPr bwMode="auto">
          <a:xfrm>
            <a:off x="183250" y="4943307"/>
            <a:ext cx="2250736" cy="155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676F78-991E-43CB-864E-AD13409A0169}"/>
              </a:ext>
            </a:extLst>
          </p:cNvPr>
          <p:cNvSpPr txBox="1"/>
          <p:nvPr/>
        </p:nvSpPr>
        <p:spPr>
          <a:xfrm>
            <a:off x="6151418" y="3156734"/>
            <a:ext cx="5846877" cy="830997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</a:rPr>
              <a:t>Научно-методическое сопровождение педагогических работников и управленческих кадров, меры стимулирования деятельности наставников на региональном уровне</a:t>
            </a:r>
            <a:endParaRPr lang="ru-RU" sz="1600" dirty="0" smtClean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1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7516" y="131377"/>
            <a:ext cx="11341768" cy="40011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0160">
                  <a:noFill/>
                  <a:prstDash val="solid"/>
                </a:ln>
                <a:solidFill>
                  <a:srgbClr val="FBB81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КОНЦЕПЦИЯ РАЗВИТИЯ РЕГИОНАЛЬНОЙ ЦЕЛЕВОЙ МОДЕЛИ НАСТАВНИЧЕСТВА</a:t>
            </a:r>
            <a:endParaRPr lang="ru-RU" sz="2000" b="1" dirty="0">
              <a:ln w="10160">
                <a:noFill/>
                <a:prstDash val="solid"/>
              </a:ln>
              <a:solidFill>
                <a:srgbClr val="FBB812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C07FC8B-BE12-4E88-A1E0-5A943ABF3397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wpc="http://schemas.microsoft.com/office/word/2010/wordprocessingCanvas" xmlns:cx="http://schemas.microsoft.com/office/drawing/2014/chartex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svg="http://schemas.microsoft.com/office/drawing/2016/SVG/main" xmlns:w16="http://schemas.microsoft.com/office/word/2018/wordml" xmlns:w16cid="http://schemas.microsoft.com/office/word/2016/wordml/cid" xmlns:w16cex="http://schemas.microsoft.com/office/word/2018/wordml/cex" xmlns:w="http://schemas.openxmlformats.org/wordprocessingml/2006/main" xmlns:w10="urn:schemas-microsoft-com:office:word" xmlns:v="urn:schemas-microsoft-com:vml" xmlns:o="urn:schemas-microsoft-com:office:office" xmlns:am3d="http://schemas.microsoft.com/office/drawing/2017/model3d" xmlns:aink="http://schemas.microsoft.com/office/drawing/2016/ink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="" xmlns:lc="http://schemas.openxmlformats.org/drawingml/2006/lockedCanvas" r:embed="rId8"/>
              </a:ext>
            </a:extLst>
          </a:blip>
          <a:srcRect l="33368" t="16114" r="31457" b="28399"/>
          <a:stretch/>
        </p:blipFill>
        <p:spPr>
          <a:xfrm>
            <a:off x="836858" y="530517"/>
            <a:ext cx="1009528" cy="106968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6676F78-991E-43CB-864E-AD13409A0169}"/>
              </a:ext>
            </a:extLst>
          </p:cNvPr>
          <p:cNvSpPr txBox="1"/>
          <p:nvPr/>
        </p:nvSpPr>
        <p:spPr>
          <a:xfrm rot="5400000">
            <a:off x="8263741" y="-1471118"/>
            <a:ext cx="1477328" cy="5474523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ash"/>
          </a:ln>
        </p:spPr>
        <p:txBody>
          <a:bodyPr vert="vert270" wrap="square" rtlCol="0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</a:rPr>
              <a:t>Целью внедрения целевой модели наставничества</a:t>
            </a:r>
            <a:r>
              <a:rPr lang="ru-RU" sz="1200" dirty="0">
                <a:solidFill>
                  <a:srgbClr val="FF0000"/>
                </a:solidFill>
              </a:rPr>
              <a:t> </a:t>
            </a:r>
            <a:r>
              <a:rPr lang="ru-RU" sz="1200" dirty="0"/>
              <a:t>является максимально полное раскрытие потенциала личности наставляемого, необходимого для успешной личной и профессиональной самореализации в современных условиях </a:t>
            </a:r>
            <a:r>
              <a:rPr lang="ru-RU" sz="1200" dirty="0" smtClean="0"/>
              <a:t>неопределенности; создание </a:t>
            </a:r>
            <a:r>
              <a:rPr lang="ru-RU" sz="1200" dirty="0"/>
              <a:t>условий для формирования эффективной системы поддержки, самоопределения и профессиональной ориентации всех обучающихся в возрасте от 11 до 25 лет, проживающих на территории Чеченской Республики, в программы наставничества.</a:t>
            </a:r>
            <a:endParaRPr lang="ru-RU" sz="12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312473" y="6386215"/>
            <a:ext cx="0" cy="3506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Рисунок 32"/>
          <p:cNvPicPr/>
          <p:nvPr/>
        </p:nvPicPr>
        <p:blipFill rotWithShape="1">
          <a:blip r:embed="rId9"/>
          <a:srcRect l="8979" t="10832" r="59460" b="45766"/>
          <a:stretch/>
        </p:blipFill>
        <p:spPr bwMode="auto">
          <a:xfrm>
            <a:off x="3240491" y="1463767"/>
            <a:ext cx="2895821" cy="15725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Рисунок 33"/>
          <p:cNvPicPr/>
          <p:nvPr/>
        </p:nvPicPr>
        <p:blipFill rotWithShape="1">
          <a:blip r:embed="rId10"/>
          <a:srcRect l="6894" t="12258" r="43039" b="41453"/>
          <a:stretch/>
        </p:blipFill>
        <p:spPr bwMode="auto">
          <a:xfrm>
            <a:off x="81094" y="1601091"/>
            <a:ext cx="3030566" cy="2208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29030" y="603763"/>
            <a:ext cx="970259" cy="845512"/>
          </a:xfrm>
          <a:prstGeom prst="rect">
            <a:avLst/>
          </a:prstGeom>
        </p:spPr>
      </p:pic>
      <p:pic>
        <p:nvPicPr>
          <p:cNvPr id="3074" name="Picture 2" descr="Создать мем &quot;белый человечек учитель, картинки для презентации человечки,  наставник картинки человечки&quot; - Картинки - Meme-arsenal.com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242" y="2036388"/>
            <a:ext cx="1886521" cy="188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Рисунок 35"/>
          <p:cNvPicPr/>
          <p:nvPr/>
        </p:nvPicPr>
        <p:blipFill rotWithShape="1">
          <a:blip r:embed="rId13"/>
          <a:srcRect l="6894" t="11973" r="48481" b="25379"/>
          <a:stretch/>
        </p:blipFill>
        <p:spPr bwMode="auto">
          <a:xfrm>
            <a:off x="3445572" y="3968581"/>
            <a:ext cx="2650892" cy="20933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" name="Рисунок 36"/>
          <p:cNvPicPr/>
          <p:nvPr/>
        </p:nvPicPr>
        <p:blipFill rotWithShape="1">
          <a:blip r:embed="rId14" cstate="print"/>
          <a:srcRect l="50668" t="15679" r="9567" b="37571"/>
          <a:stretch/>
        </p:blipFill>
        <p:spPr bwMode="auto">
          <a:xfrm>
            <a:off x="6871216" y="2056019"/>
            <a:ext cx="2747300" cy="14197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6676F78-991E-43CB-864E-AD13409A0169}"/>
              </a:ext>
            </a:extLst>
          </p:cNvPr>
          <p:cNvSpPr txBox="1"/>
          <p:nvPr/>
        </p:nvSpPr>
        <p:spPr>
          <a:xfrm>
            <a:off x="3305908" y="3209192"/>
            <a:ext cx="3067908" cy="646331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</a:rPr>
              <a:t>Приказ </a:t>
            </a:r>
            <a:r>
              <a:rPr lang="ru-RU" sz="1200" dirty="0" err="1" smtClean="0">
                <a:solidFill>
                  <a:srgbClr val="FF0000"/>
                </a:solidFill>
              </a:rPr>
              <a:t>МОиН</a:t>
            </a:r>
            <a:r>
              <a:rPr lang="ru-RU" sz="1200" dirty="0" smtClean="0">
                <a:solidFill>
                  <a:srgbClr val="FF0000"/>
                </a:solidFill>
              </a:rPr>
              <a:t> ЧР №748 от 23.06.2021г. «О внедрении целевой модели наставничества в Чеченской Республике</a:t>
            </a:r>
            <a:endParaRPr lang="ru-RU" sz="1200" dirty="0" smtClean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676F78-991E-43CB-864E-AD13409A0169}"/>
              </a:ext>
            </a:extLst>
          </p:cNvPr>
          <p:cNvSpPr txBox="1"/>
          <p:nvPr/>
        </p:nvSpPr>
        <p:spPr>
          <a:xfrm>
            <a:off x="3500587" y="6075872"/>
            <a:ext cx="3315625" cy="646331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</a:rPr>
              <a:t>Приказ </a:t>
            </a:r>
            <a:r>
              <a:rPr lang="ru-RU" sz="1200" dirty="0" err="1" smtClean="0">
                <a:solidFill>
                  <a:srgbClr val="FF0000"/>
                </a:solidFill>
              </a:rPr>
              <a:t>МОиН</a:t>
            </a:r>
            <a:r>
              <a:rPr lang="ru-RU" sz="1200" dirty="0" smtClean="0">
                <a:solidFill>
                  <a:srgbClr val="FF0000"/>
                </a:solidFill>
              </a:rPr>
              <a:t> ЧР №26-п от 14.01.2022г. «О внесении изменений в Концепцию развития региональной модели наставничества»</a:t>
            </a:r>
            <a:endParaRPr lang="ru-RU" sz="1200" dirty="0" smtClean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676F78-991E-43CB-864E-AD13409A0169}"/>
              </a:ext>
            </a:extLst>
          </p:cNvPr>
          <p:cNvSpPr txBox="1"/>
          <p:nvPr/>
        </p:nvSpPr>
        <p:spPr>
          <a:xfrm>
            <a:off x="6687598" y="3507411"/>
            <a:ext cx="3562485" cy="830997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</a:rPr>
              <a:t>Приказ </a:t>
            </a:r>
            <a:r>
              <a:rPr lang="ru-RU" sz="1200" dirty="0" err="1" smtClean="0">
                <a:solidFill>
                  <a:srgbClr val="FF0000"/>
                </a:solidFill>
              </a:rPr>
              <a:t>МОиН</a:t>
            </a:r>
            <a:r>
              <a:rPr lang="ru-RU" sz="1200" dirty="0" smtClean="0">
                <a:solidFill>
                  <a:srgbClr val="FF0000"/>
                </a:solidFill>
              </a:rPr>
              <a:t> ЧР №904-п от 30.07.2021г. «Об организации работы по внедрению региональной целевой модели наставничества и поддержки молодых педагогов»»</a:t>
            </a:r>
            <a:endParaRPr lang="ru-RU" sz="1200" dirty="0" smtClean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676F78-991E-43CB-864E-AD13409A0169}"/>
              </a:ext>
            </a:extLst>
          </p:cNvPr>
          <p:cNvSpPr txBox="1"/>
          <p:nvPr/>
        </p:nvSpPr>
        <p:spPr>
          <a:xfrm>
            <a:off x="112015" y="3116913"/>
            <a:ext cx="3019775" cy="1384995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</a:rPr>
              <a:t>Методические рекомендации по реализации мероприятий по формированию и обеспечению  функционирования единой федеральной системы научно-методического сопровождения педагогических работников и управленческих кадров</a:t>
            </a:r>
            <a:endParaRPr lang="ru-RU" sz="1200" dirty="0" smtClean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15" cstate="print"/>
          <a:srcRect l="55799" t="13113" r="5559" b="37286"/>
          <a:stretch/>
        </p:blipFill>
        <p:spPr bwMode="auto">
          <a:xfrm>
            <a:off x="287238" y="4565481"/>
            <a:ext cx="2584211" cy="16045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6676F78-991E-43CB-864E-AD13409A0169}"/>
              </a:ext>
            </a:extLst>
          </p:cNvPr>
          <p:cNvSpPr txBox="1"/>
          <p:nvPr/>
        </p:nvSpPr>
        <p:spPr>
          <a:xfrm>
            <a:off x="112015" y="6117410"/>
            <a:ext cx="3315625" cy="646331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</a:rPr>
              <a:t>Методические рекомендации по реализации целевой модели наставничества в системе образования Чеченской Республики</a:t>
            </a:r>
            <a:endParaRPr lang="ru-RU" sz="1200" dirty="0" smtClean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0" name="Рисунок 19"/>
          <p:cNvPicPr/>
          <p:nvPr/>
        </p:nvPicPr>
        <p:blipFill rotWithShape="1">
          <a:blip r:embed="rId16" cstate="print"/>
          <a:srcRect l="10262" t="15394" r="23838" b="9634"/>
          <a:stretch/>
        </p:blipFill>
        <p:spPr bwMode="auto">
          <a:xfrm>
            <a:off x="7658101" y="4501908"/>
            <a:ext cx="3604846" cy="14039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6676F78-991E-43CB-864E-AD13409A0169}"/>
              </a:ext>
            </a:extLst>
          </p:cNvPr>
          <p:cNvSpPr txBox="1"/>
          <p:nvPr/>
        </p:nvSpPr>
        <p:spPr>
          <a:xfrm>
            <a:off x="7849432" y="5905837"/>
            <a:ext cx="3538168" cy="830997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</a:rPr>
              <a:t>Методические рекомендации по реализации целевой модели наставничества педагогических работников в образовательных организациях Чеченской Республики</a:t>
            </a:r>
            <a:endParaRPr lang="ru-RU" sz="1200" dirty="0" smtClean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50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2E5347-B625-438B-BE50-C0D5426EF414}"/>
              </a:ext>
            </a:extLst>
          </p:cNvPr>
          <p:cNvSpPr txBox="1"/>
          <p:nvPr/>
        </p:nvSpPr>
        <p:spPr>
          <a:xfrm>
            <a:off x="2085173" y="111972"/>
            <a:ext cx="8262145" cy="37302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smtClean="0">
                <a:solidFill>
                  <a:srgbClr val="FBB812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Меры стимулирования деятельности наставников</a:t>
            </a:r>
            <a:endParaRPr lang="ru-RU" b="1" kern="1200" dirty="0">
              <a:solidFill>
                <a:srgbClr val="FBB812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34" y="0"/>
            <a:ext cx="804493" cy="7426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676F78-991E-43CB-864E-AD13409A0169}"/>
              </a:ext>
            </a:extLst>
          </p:cNvPr>
          <p:cNvSpPr txBox="1"/>
          <p:nvPr/>
        </p:nvSpPr>
        <p:spPr>
          <a:xfrm rot="5400000">
            <a:off x="2279800" y="1490331"/>
            <a:ext cx="1046440" cy="5230027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ash"/>
          </a:ln>
        </p:spPr>
        <p:txBody>
          <a:bodyPr vert="vert270" wrap="square" rtlCol="0">
            <a:spAutoFit/>
          </a:bodyPr>
          <a:lstStyle/>
          <a:p>
            <a:pPr algn="just"/>
            <a:r>
              <a:rPr lang="ru-RU" sz="1400" dirty="0" smtClean="0"/>
              <a:t>Согласно Постановлению Правительства Чеченской Республики от 7 октября 2014г. №184 меры стимулирования деятельности наставников включает в себя: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rgbClr val="FF0000"/>
                </a:solidFill>
              </a:rPr>
              <a:t>10 </a:t>
            </a:r>
            <a:r>
              <a:rPr lang="ru-RU" sz="1400" dirty="0">
                <a:solidFill>
                  <a:srgbClr val="FF0000"/>
                </a:solidFill>
              </a:rPr>
              <a:t>процентов - педагогическим работникам за наставничество.</a:t>
            </a:r>
            <a:endParaRPr lang="ru-RU" sz="1400" b="1" dirty="0">
              <a:solidFill>
                <a:srgbClr val="FF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/>
          <a:srcRect r="984" b="33789"/>
          <a:stretch/>
        </p:blipFill>
        <p:spPr>
          <a:xfrm>
            <a:off x="6068751" y="546778"/>
            <a:ext cx="3314617" cy="35216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676F78-991E-43CB-864E-AD13409A0169}"/>
              </a:ext>
            </a:extLst>
          </p:cNvPr>
          <p:cNvSpPr txBox="1"/>
          <p:nvPr/>
        </p:nvSpPr>
        <p:spPr>
          <a:xfrm rot="5400000">
            <a:off x="9271309" y="1482366"/>
            <a:ext cx="2954655" cy="1995772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ash"/>
          </a:ln>
        </p:spPr>
        <p:txBody>
          <a:bodyPr vert="vert270" wrap="square" rtlCol="0">
            <a:spAutoFit/>
          </a:bodyPr>
          <a:lstStyle/>
          <a:p>
            <a:r>
              <a:rPr lang="ru-RU" sz="1200" b="1" dirty="0" smtClean="0">
                <a:solidFill>
                  <a:srgbClr val="FF0000"/>
                </a:solidFill>
              </a:rPr>
              <a:t>В рамках отраслевого соглашения между </a:t>
            </a:r>
            <a:r>
              <a:rPr lang="ru-RU" sz="1200" b="1" dirty="0" err="1" smtClean="0">
                <a:solidFill>
                  <a:srgbClr val="FF0000"/>
                </a:solidFill>
              </a:rPr>
              <a:t>МОиН</a:t>
            </a:r>
            <a:r>
              <a:rPr lang="ru-RU" sz="1200" b="1" dirty="0" smtClean="0">
                <a:solidFill>
                  <a:srgbClr val="FF0000"/>
                </a:solidFill>
              </a:rPr>
              <a:t> ЧР и Чеченской республиканской организацией Профсоюза работников народного образования и науки Российской Федерации на 2022-2025гг. </a:t>
            </a:r>
            <a:r>
              <a:rPr lang="ru-RU" sz="1200" b="1" dirty="0" smtClean="0"/>
              <a:t>предусмотрена </a:t>
            </a:r>
            <a:r>
              <a:rPr lang="ru-RU" sz="1200" b="1" dirty="0"/>
              <a:t>доплата в размере </a:t>
            </a:r>
            <a:r>
              <a:rPr lang="ru-RU" sz="1200" b="1" dirty="0">
                <a:solidFill>
                  <a:srgbClr val="FF0000"/>
                </a:solidFill>
              </a:rPr>
              <a:t>10% </a:t>
            </a:r>
            <a:r>
              <a:rPr lang="ru-RU" sz="1200" b="1" dirty="0"/>
              <a:t>от должностного оклада педагогическим работникам за наставничество</a:t>
            </a:r>
          </a:p>
          <a:p>
            <a:endParaRPr lang="ru-RU" sz="12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1" name="Picture 2" descr="Создать мем &quot;белый человечек учитель, картинки для презентации человечки,  наставник картинки человечки&quot; - Картинки - Meme-arsenal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7980" y="4509904"/>
            <a:ext cx="1886521" cy="188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downloader.disk.yandex.ru/preview/9eeae44ea0f4e63f26f1e2c1475388cf84d4e49800acba71142d016f40a40a8a/62fe0ddb/i5vagIL_N0IjzbzXfSBBzf0Rh0VqeHqNJ3eqwcbUQ39ffzn1TdTHR633u3lJdC5ndXdF30euQ4c-z0SKuMtutg%3D%3D?uid=0&amp;filename=3A2A0447.JPG&amp;disposition=inline&amp;hash=&amp;limit=0&amp;content_type=image%2Fjpeg&amp;owner_uid=0&amp;tknv=v2&amp;size=1117x84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751" y="4297639"/>
            <a:ext cx="3279834" cy="218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83801" y="4814083"/>
            <a:ext cx="3192544" cy="1993287"/>
          </a:xfrm>
          <a:prstGeom prst="rect">
            <a:avLst/>
          </a:prstGeom>
        </p:spPr>
      </p:pic>
      <p:pic>
        <p:nvPicPr>
          <p:cNvPr id="16" name="Рисунок 15"/>
          <p:cNvPicPr/>
          <p:nvPr/>
        </p:nvPicPr>
        <p:blipFill rotWithShape="1">
          <a:blip r:embed="rId7"/>
          <a:srcRect l="52913" t="16534" r="7322" b="6784"/>
          <a:stretch/>
        </p:blipFill>
        <p:spPr bwMode="auto">
          <a:xfrm>
            <a:off x="1008404" y="546778"/>
            <a:ext cx="3067940" cy="28117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0933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10374" y="131376"/>
            <a:ext cx="9708909" cy="40011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0160">
                  <a:noFill/>
                  <a:prstDash val="solid"/>
                </a:ln>
                <a:solidFill>
                  <a:srgbClr val="FBB81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РЕГИОНАЛЬНЫЕ ЦЕНТРЫ НАСТАВНИЧЕСТВА</a:t>
            </a:r>
            <a:endParaRPr lang="ru-RU" sz="2000" b="1" dirty="0">
              <a:ln w="10160">
                <a:noFill/>
                <a:prstDash val="solid"/>
              </a:ln>
              <a:solidFill>
                <a:srgbClr val="FBB812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676F78-991E-43CB-864E-AD13409A0169}"/>
              </a:ext>
            </a:extLst>
          </p:cNvPr>
          <p:cNvSpPr txBox="1"/>
          <p:nvPr/>
        </p:nvSpPr>
        <p:spPr>
          <a:xfrm rot="5400000">
            <a:off x="6226487" y="-2600470"/>
            <a:ext cx="1015663" cy="8150394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ash"/>
          </a:ln>
        </p:spPr>
        <p:txBody>
          <a:bodyPr vert="vert270"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Региональный центр </a:t>
            </a:r>
            <a:r>
              <a:rPr lang="ru-RU" b="1" dirty="0">
                <a:solidFill>
                  <a:srgbClr val="FF0000"/>
                </a:solidFill>
              </a:rPr>
              <a:t>наставничества по модели «учитель- </a:t>
            </a:r>
            <a:r>
              <a:rPr lang="ru-RU" b="1" dirty="0" smtClean="0">
                <a:solidFill>
                  <a:srgbClr val="FF0000"/>
                </a:solidFill>
              </a:rPr>
              <a:t>учитель</a:t>
            </a:r>
            <a:r>
              <a:rPr lang="ru-RU" dirty="0" smtClean="0"/>
              <a:t>»-  </a:t>
            </a:r>
            <a:r>
              <a:rPr lang="ru-RU" dirty="0"/>
              <a:t>государственное бюджетное учреждение дополнительного </a:t>
            </a:r>
            <a:r>
              <a:rPr lang="ru-RU" dirty="0" smtClean="0"/>
              <a:t> профессионального </a:t>
            </a:r>
            <a:r>
              <a:rPr lang="ru-RU" dirty="0"/>
              <a:t>образования «Институт развития образования Чеченской Республики</a:t>
            </a:r>
            <a:r>
              <a:rPr lang="ru-RU" dirty="0" smtClean="0"/>
              <a:t>»  </a:t>
            </a:r>
            <a:endParaRPr lang="ru-RU" sz="20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312473" y="6386215"/>
            <a:ext cx="0" cy="3506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6676F78-991E-43CB-864E-AD13409A0169}"/>
              </a:ext>
            </a:extLst>
          </p:cNvPr>
          <p:cNvSpPr txBox="1"/>
          <p:nvPr/>
        </p:nvSpPr>
        <p:spPr>
          <a:xfrm rot="5400000">
            <a:off x="6260642" y="-1169663"/>
            <a:ext cx="1015663" cy="8190925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ash"/>
          </a:ln>
        </p:spPr>
        <p:txBody>
          <a:bodyPr vert="vert270"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Региональный центр </a:t>
            </a:r>
            <a:r>
              <a:rPr lang="ru-RU" b="1" dirty="0">
                <a:solidFill>
                  <a:srgbClr val="FF0000"/>
                </a:solidFill>
              </a:rPr>
              <a:t>наставничества по модели </a:t>
            </a:r>
            <a:r>
              <a:rPr lang="ru-RU" b="1" dirty="0" smtClean="0">
                <a:solidFill>
                  <a:srgbClr val="FF0000"/>
                </a:solidFill>
              </a:rPr>
              <a:t>«ученик-ученик», «учитель-ученик»</a:t>
            </a:r>
            <a:r>
              <a:rPr lang="ru-RU" dirty="0" smtClean="0"/>
              <a:t>-  </a:t>
            </a:r>
            <a:r>
              <a:rPr lang="ru-RU" dirty="0"/>
              <a:t>государственное бюджетное учреждение </a:t>
            </a:r>
            <a:r>
              <a:rPr lang="ru-RU" dirty="0" smtClean="0"/>
              <a:t>«Центр дополнительного образования»  </a:t>
            </a:r>
            <a:endParaRPr lang="ru-RU" sz="20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676F78-991E-43CB-864E-AD13409A0169}"/>
              </a:ext>
            </a:extLst>
          </p:cNvPr>
          <p:cNvSpPr txBox="1"/>
          <p:nvPr/>
        </p:nvSpPr>
        <p:spPr>
          <a:xfrm rot="5400000">
            <a:off x="6226487" y="958645"/>
            <a:ext cx="1015663" cy="8150395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ash"/>
          </a:ln>
        </p:spPr>
        <p:txBody>
          <a:bodyPr vert="vert270"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Региональный центр </a:t>
            </a:r>
            <a:r>
              <a:rPr lang="ru-RU" b="1" dirty="0">
                <a:solidFill>
                  <a:srgbClr val="FF0000"/>
                </a:solidFill>
              </a:rPr>
              <a:t>наставничества по модели </a:t>
            </a:r>
            <a:r>
              <a:rPr lang="ru-RU" b="1" dirty="0" smtClean="0">
                <a:solidFill>
                  <a:srgbClr val="FF0000"/>
                </a:solidFill>
              </a:rPr>
              <a:t>«студент-ученик»</a:t>
            </a:r>
            <a:r>
              <a:rPr lang="ru-RU" dirty="0" smtClean="0"/>
              <a:t>-  ФГБОУ ВО «Чеченский государственный педагогический университет»</a:t>
            </a:r>
            <a:r>
              <a:rPr lang="en-US" dirty="0" smtClean="0"/>
              <a:t> (</a:t>
            </a:r>
            <a:r>
              <a:rPr lang="ru-RU" dirty="0" smtClean="0"/>
              <a:t>Проект «Педагогический класс»)</a:t>
            </a:r>
            <a:endParaRPr lang="ru-RU" sz="20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453" y="2257038"/>
            <a:ext cx="1287727" cy="16950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63" y="896046"/>
            <a:ext cx="1972309" cy="13124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986" y="4180346"/>
            <a:ext cx="2391156" cy="179336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" y="1"/>
            <a:ext cx="1175657" cy="105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82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1877</TotalTime>
  <Words>1653</Words>
  <Application>Microsoft Office PowerPoint</Application>
  <PresentationFormat>Широкоэкранный</PresentationFormat>
  <Paragraphs>183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6" baseType="lpstr">
      <vt:lpstr>Arial</vt:lpstr>
      <vt:lpstr>Arial Black</vt:lpstr>
      <vt:lpstr>Calibri</vt:lpstr>
      <vt:lpstr>Calibri Light</vt:lpstr>
      <vt:lpstr>Cambria Math</vt:lpstr>
      <vt:lpstr>Oswald Regular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113</cp:revision>
  <dcterms:created xsi:type="dcterms:W3CDTF">2021-11-29T08:12:34Z</dcterms:created>
  <dcterms:modified xsi:type="dcterms:W3CDTF">2022-09-01T09:14:57Z</dcterms:modified>
</cp:coreProperties>
</file>